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0"/>
    <p:restoredTop sz="94792"/>
  </p:normalViewPr>
  <p:slideViewPr>
    <p:cSldViewPr snapToGrid="0" snapToObjects="1">
      <p:cViewPr varScale="1">
        <p:scale>
          <a:sx n="55" d="100"/>
          <a:sy n="55" d="100"/>
        </p:scale>
        <p:origin x="666" y="114"/>
      </p:cViewPr>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5.01.2023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5.01.2023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5.01.2023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5.01.2023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5.01.2023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5.01.2023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5.01.2023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5.01.2023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5.01.2023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5.01.2023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5.01.2023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5.01.2023</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a16="http://schemas.microsoft.com/office/drawing/2014/main"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r>
              <a:rPr lang="tr-TR" sz="7200" b="1" dirty="0">
                <a:cs typeface="Times New Roman" panose="02020603050405020304" pitchFamily="18" charset="0"/>
              </a:rPr>
              <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7188620" y="4183595"/>
            <a:ext cx="16196673" cy="4154984"/>
          </a:xfrm>
          <a:prstGeom prst="rect">
            <a:avLst/>
          </a:prstGeom>
          <a:noFill/>
        </p:spPr>
        <p:txBody>
          <a:bodyPr wrap="square" rtlCol="0">
            <a:spAutoFit/>
          </a:bodyPr>
          <a:lstStyle/>
          <a:p>
            <a:r>
              <a:rPr lang="tr-TR" altLang="tr-TR" sz="6600" b="1" dirty="0">
                <a:cs typeface="Times New Roman" panose="02020603050405020304" pitchFamily="18" charset="0"/>
              </a:rPr>
              <a:t>Çocuğunuza yardımcı olmadan </a:t>
            </a:r>
          </a:p>
          <a:p>
            <a:r>
              <a:rPr lang="tr-TR" altLang="tr-TR" sz="6600" b="1" dirty="0">
                <a:cs typeface="Times New Roman" panose="02020603050405020304" pitchFamily="18" charset="0"/>
              </a:rPr>
              <a:t>önce unutmayın; sizler de bu süreçte</a:t>
            </a:r>
          </a:p>
          <a:p>
            <a:r>
              <a:rPr lang="tr-TR" altLang="tr-TR" sz="6600" b="1" dirty="0">
                <a:cs typeface="Times New Roman" panose="02020603050405020304" pitchFamily="18" charset="0"/>
              </a:rPr>
              <a:t>etkilendiniz ve bu süreç sizin için de </a:t>
            </a:r>
          </a:p>
          <a:p>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a16="http://schemas.microsoft.com/office/drawing/2014/main"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a16="http://schemas.microsoft.com/office/drawing/2014/main"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a16="http://schemas.microsoft.com/office/drawing/2014/main"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a16="http://schemas.microsoft.com/office/drawing/2014/main"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a16="http://schemas.microsoft.com/office/drawing/2014/main"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a16="http://schemas.microsoft.com/office/drawing/2014/main"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a16="http://schemas.microsoft.com/office/drawing/2014/main"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a16="http://schemas.microsoft.com/office/drawing/2014/main"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a16="http://schemas.microsoft.com/office/drawing/2014/main"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a16="http://schemas.microsoft.com/office/drawing/2014/main"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a16="http://schemas.microsoft.com/office/drawing/2014/main"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a16="http://schemas.microsoft.com/office/drawing/2014/main"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a16="http://schemas.microsoft.com/office/drawing/2014/main"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a16="http://schemas.microsoft.com/office/drawing/2014/main"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a16="http://schemas.microsoft.com/office/drawing/2014/main"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a16="http://schemas.microsoft.com/office/drawing/2014/main"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a16="http://schemas.microsoft.com/office/drawing/2014/main"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SUNUM İÇERİĞİ</a:t>
            </a:r>
          </a:p>
        </p:txBody>
      </p:sp>
      <p:sp>
        <p:nvSpPr>
          <p:cNvPr id="6" name="İçerik Yer Tutucusu 2">
            <a:extLst>
              <a:ext uri="{FF2B5EF4-FFF2-40B4-BE49-F238E27FC236}">
                <a16:creationId xmlns:a16="http://schemas.microsoft.com/office/drawing/2014/main" id="{BC3E715D-AEDC-194B-AFDA-9E4B10AC0A43}"/>
              </a:ext>
            </a:extLst>
          </p:cNvPr>
          <p:cNvSpPr>
            <a:spLocks noGrp="1"/>
          </p:cNvSpPr>
          <p:nvPr>
            <p:ph idx="1"/>
          </p:nvPr>
        </p:nvSpPr>
        <p:spPr>
          <a:xfrm>
            <a:off x="2307771" y="2834641"/>
            <a:ext cx="12684135" cy="8481059"/>
          </a:xfrm>
        </p:spPr>
        <p:txBody>
          <a:bodyPr>
            <a:noAutofit/>
          </a:bodyPr>
          <a:lstStyle/>
          <a:p>
            <a:pPr marL="457200" indent="-457200">
              <a:lnSpc>
                <a:spcPct val="100000"/>
              </a:lnSpc>
              <a:buClr>
                <a:srgbClr val="FF0000"/>
              </a:buClr>
              <a:buFont typeface="+mj-lt"/>
              <a:buAutoNum type="arabicPeriod"/>
            </a:pPr>
            <a:r>
              <a:rPr lang="tr-TR" sz="4000" dirty="0">
                <a:cs typeface="Times New Roman" panose="02020603050405020304" pitchFamily="18" charset="0"/>
              </a:rPr>
              <a:t>Giriş</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Travma/Zorlayıcı </a:t>
            </a:r>
            <a:r>
              <a:rPr lang="tr-TR" sz="4000" dirty="0">
                <a:cs typeface="Times New Roman" panose="02020603050405020304" pitchFamily="18" charset="0"/>
              </a:rPr>
              <a:t>Yaşam Olayları</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 Sonrasında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Ne Zaman Destek Almalıyız?</a:t>
            </a:r>
          </a:p>
          <a:p>
            <a:pPr marL="457200" indent="-457200">
              <a:lnSpc>
                <a:spcPct val="100000"/>
              </a:lnSpc>
              <a:buClr>
                <a:srgbClr val="FF0000"/>
              </a:buClr>
              <a:buFont typeface="+mj-lt"/>
              <a:buAutoNum type="arabicPeriod"/>
            </a:pPr>
            <a:r>
              <a:rPr lang="tr-TR" sz="4000" dirty="0">
                <a:cs typeface="Times New Roman" panose="02020603050405020304" pitchFamily="18" charset="0"/>
              </a:rPr>
              <a:t>Nerelerden Destek Alabiliriz?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Yaş Gruplarına Göre Çocuklarda Görülebilecek Tepkiler</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Olaylarında Okulun Önemi</a:t>
            </a:r>
          </a:p>
          <a:p>
            <a:pPr marL="457200" indent="-457200">
              <a:lnSpc>
                <a:spcPct val="100000"/>
              </a:lnSpc>
              <a:buClr>
                <a:srgbClr val="FF0000"/>
              </a:buClr>
              <a:buFont typeface="+mj-lt"/>
              <a:buAutoNum type="arabicPeriod"/>
            </a:pPr>
            <a:r>
              <a:rPr lang="tr-TR" sz="4000" dirty="0">
                <a:cs typeface="Times New Roman" panose="02020603050405020304" pitchFamily="18" charset="0"/>
              </a:rPr>
              <a:t>Kendimize Nasıl Yardımcı Olabiliriz?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Çocuklara Nasıl Yardımcı Olabiliriz?</a:t>
            </a:r>
          </a:p>
          <a:p>
            <a:pPr>
              <a:lnSpc>
                <a:spcPct val="100000"/>
              </a:lnSpc>
              <a:buClr>
                <a:srgbClr val="FF0000"/>
              </a:buClr>
            </a:pPr>
            <a:endParaRPr lang="tr-TR" sz="4000" dirty="0">
              <a:cs typeface="Times New Roman" panose="02020603050405020304" pitchFamily="18" charset="0"/>
            </a:endParaRP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838450"/>
            <a:ext cx="18780751" cy="8702676"/>
          </a:xfrm>
        </p:spPr>
        <p:txBody>
          <a:bodyPr>
            <a:normAutofit/>
          </a:bodyPr>
          <a:lstStyle/>
          <a:p>
            <a:pPr marL="457200" indent="-457200">
              <a:lnSpc>
                <a:spcPct val="150000"/>
              </a:lnSpc>
              <a:buClr>
                <a:srgbClr val="FF0000"/>
              </a:buClr>
            </a:pPr>
            <a:r>
              <a:rPr lang="tr-TR" sz="4800" dirty="0">
                <a:ea typeface="Calibri" panose="020F0502020204030204" pitchFamily="34" charset="0"/>
              </a:rPr>
              <a:t>Salgın </a:t>
            </a:r>
            <a:r>
              <a:rPr lang="tr-TR" sz="4800" dirty="0"/>
              <a:t>hastalık sürecinin çocuklar  ve aileleri üzerinde yarattığı olumsuz etkileri azaltmak </a:t>
            </a:r>
          </a:p>
          <a:p>
            <a:pPr marL="457200" indent="-457200">
              <a:lnSpc>
                <a:spcPct val="150000"/>
              </a:lnSpc>
              <a:buClr>
                <a:srgbClr val="FF0000"/>
              </a:buClr>
            </a:pPr>
            <a:r>
              <a:rPr lang="tr-TR" sz="4800" dirty="0"/>
              <a:t>Salgın hastalık sonrasında çocuk ve ailelerin uyum sürecine destek olmak</a:t>
            </a:r>
          </a:p>
          <a:p>
            <a:pPr marL="457200" indent="-457200">
              <a:lnSpc>
                <a:spcPct val="150000"/>
              </a:lnSpc>
              <a:buClr>
                <a:srgbClr val="FF0000"/>
              </a:buClr>
            </a:pPr>
            <a:r>
              <a:rPr lang="tr-TR" sz="4800" dirty="0"/>
              <a:t>Salgın hastalığı sonrasında ailelerin çocuklarına nasıl destek olacakları hakkında bilgi vermek</a:t>
            </a:r>
          </a:p>
          <a:p>
            <a:pPr marL="457200" indent="-457200">
              <a:lnSpc>
                <a:spcPct val="150000"/>
              </a:lnSpc>
              <a:buClr>
                <a:srgbClr val="FF0000"/>
              </a:buClr>
            </a:pPr>
            <a:r>
              <a:rPr lang="tr-TR" sz="4800" dirty="0"/>
              <a:t>Okullarda salgın hastalıkla ile ilgili </a:t>
            </a:r>
            <a:r>
              <a:rPr lang="tr-TR" sz="4800" dirty="0" err="1"/>
              <a:t>psikososyal</a:t>
            </a:r>
            <a:r>
              <a:rPr lang="tr-TR" sz="4800" dirty="0"/>
              <a:t> destek çalışmalarını gerçekleştirmek</a:t>
            </a:r>
          </a:p>
          <a:p>
            <a:pPr>
              <a:lnSpc>
                <a:spcPct val="150000"/>
              </a:lnSpc>
              <a:buClr>
                <a:srgbClr val="FF0000"/>
              </a:buClr>
            </a:pPr>
            <a:endParaRPr lang="tr-TR" sz="4800" dirty="0"/>
          </a:p>
        </p:txBody>
      </p:sp>
      <p:sp>
        <p:nvSpPr>
          <p:cNvPr id="4" name="TextBox 6">
            <a:extLst>
              <a:ext uri="{FF2B5EF4-FFF2-40B4-BE49-F238E27FC236}">
                <a16:creationId xmlns:a16="http://schemas.microsoft.com/office/drawing/2014/main"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AMAÇ VE HEDEFLER</a:t>
            </a:r>
            <a:endParaRPr lang="tr-TR" sz="6000" dirty="0">
              <a:solidFill>
                <a:schemeClr val="bg1"/>
              </a:solidFill>
            </a:endParaRP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	Okullar 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4400" dirty="0" smtClean="0"/>
              <a:t>zorlayıcı </a:t>
            </a:r>
            <a:r>
              <a:rPr lang="tr-TR" sz="4400" dirty="0"/>
              <a:t>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a:cs typeface="Times New Roman" panose="02020603050405020304" pitchFamily="18" charset="0"/>
              </a:rPr>
              <a:t>SALGIN</a:t>
            </a:r>
          </a:p>
          <a:p>
            <a:pPr algn="ctr"/>
            <a:r>
              <a:rPr lang="tr-TR" sz="8800" b="1" spc="300" dirty="0">
                <a:cs typeface="Times New Roman" panose="02020603050405020304" pitchFamily="18" charset="0"/>
              </a:rPr>
              <a:t>HASTALIKLAR ve 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smtClean="0"/>
              <a:t>Zorlayıcı </a:t>
            </a:r>
            <a:r>
              <a:rPr lang="tr-TR" sz="4400" dirty="0"/>
              <a:t>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Salgın hastalıklar insan hayatının tehdit altında olduğu ve önemli sayıda hastanın olduğu ve ölümlerin yaşandığı acil sağlık durumlarıdır.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61961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2025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923511"/>
            <a:ext cx="17674965" cy="7857903"/>
          </a:xfrm>
        </p:spPr>
        <p:txBody>
          <a:bodyPr>
            <a:normAutofit/>
          </a:bodyPr>
          <a:lstStyle/>
          <a:p>
            <a:pPr marL="457200" indent="-457200">
              <a:lnSpc>
                <a:spcPct val="100000"/>
              </a:lnSpc>
              <a:buClr>
                <a:srgbClr val="FF0000"/>
              </a:buClr>
            </a:pPr>
            <a:r>
              <a:rPr lang="tr-TR" sz="5400" dirty="0">
                <a:ea typeface="Calibri" panose="020F0502020204030204" pitchFamily="34" charset="0"/>
              </a:rPr>
              <a:t>Salgın zamanında herkes bu süreçten farklı şekillerde etkilenir: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26601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7781290"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32291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147602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a16="http://schemas.microsoft.com/office/drawing/2014/main" id="{34C0E7B8-1A10-824C-B0FC-78F8D55A108B}"/>
              </a:ext>
            </a:extLst>
          </p:cNvPr>
          <p:cNvSpPr/>
          <p:nvPr/>
        </p:nvSpPr>
        <p:spPr>
          <a:xfrm>
            <a:off x="1463656" y="2838450"/>
            <a:ext cx="16718017"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8051402" cy="8702676"/>
          </a:xfrm>
        </p:spPr>
        <p:txBody>
          <a:bodyPr>
            <a:noAutofit/>
          </a:bodyPr>
          <a:lstStyle/>
          <a:p>
            <a:pPr marL="457200" indent="-457200">
              <a:lnSpc>
                <a:spcPct val="100000"/>
              </a:lnSpc>
              <a:buClr>
                <a:srgbClr val="FF0000"/>
              </a:buClr>
              <a:buFont typeface="Wingdings" panose="05000000000000000000" pitchFamily="2" charset="2"/>
              <a:buChar char="§"/>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val="350773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1841</Words>
  <Application>Microsoft Office PowerPoint</Application>
  <PresentationFormat>Özel</PresentationFormat>
  <Paragraphs>260</Paragraphs>
  <Slides>50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50</vt:i4>
      </vt:variant>
    </vt:vector>
  </HeadingPairs>
  <TitlesOfParts>
    <vt:vector size="57" baseType="lpstr">
      <vt:lpstr>Arial</vt:lpstr>
      <vt:lpstr>Calibri</vt:lpstr>
      <vt:lpstr>Calibri Light</vt:lpstr>
      <vt:lpstr>Symbol</vt:lpstr>
      <vt:lpstr>Times New Roman</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Okul</cp:lastModifiedBy>
  <cp:revision>255</cp:revision>
  <dcterms:created xsi:type="dcterms:W3CDTF">2021-08-21T08:47:56Z</dcterms:created>
  <dcterms:modified xsi:type="dcterms:W3CDTF">2023-01-05T05:12:26Z</dcterms:modified>
</cp:coreProperties>
</file>