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1" r:id="rId4"/>
    <p:sldId id="291" r:id="rId5"/>
    <p:sldId id="292" r:id="rId6"/>
    <p:sldId id="278" r:id="rId7"/>
    <p:sldId id="263" r:id="rId8"/>
    <p:sldId id="285" r:id="rId9"/>
    <p:sldId id="279" r:id="rId10"/>
    <p:sldId id="262" r:id="rId11"/>
    <p:sldId id="280" r:id="rId12"/>
    <p:sldId id="293" r:id="rId13"/>
    <p:sldId id="294" r:id="rId14"/>
    <p:sldId id="266" r:id="rId15"/>
    <p:sldId id="295" r:id="rId16"/>
    <p:sldId id="281" r:id="rId17"/>
    <p:sldId id="267" r:id="rId18"/>
    <p:sldId id="296" r:id="rId19"/>
    <p:sldId id="297" r:id="rId20"/>
    <p:sldId id="298" r:id="rId21"/>
    <p:sldId id="301" r:id="rId22"/>
    <p:sldId id="302" r:id="rId23"/>
    <p:sldId id="299" r:id="rId24"/>
    <p:sldId id="305" r:id="rId25"/>
    <p:sldId id="304" r:id="rId26"/>
    <p:sldId id="259" r:id="rId27"/>
    <p:sldId id="303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B78"/>
    <a:srgbClr val="EF19C1"/>
    <a:srgbClr val="FDFDE7"/>
    <a:srgbClr val="FEFEF4"/>
    <a:srgbClr val="FED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07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5E2F0-AA9B-4350-ACC7-9D667C94E7CB}" type="datetimeFigureOut">
              <a:rPr lang="tr-TR" smtClean="0"/>
              <a:t>5.01.2023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84B46-28C7-43E4-A448-DD07A10A4F2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62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4B46-28C7-43E4-A448-DD07A10A4F2D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8051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4B46-28C7-43E4-A448-DD07A10A4F2D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225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4B46-28C7-43E4-A448-DD07A10A4F2D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556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31F9-2F47-4DED-BE23-34B3960AF3AE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18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5.01.2023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5.01.2023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5.01.2023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5.01.2023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5.01.2023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5.01.2023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5.01.2023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3" b="4939"/>
          <a:stretch/>
        </p:blipFill>
        <p:spPr>
          <a:xfrm>
            <a:off x="2078371" y="4374069"/>
            <a:ext cx="4987257" cy="2467758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2785258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Fiziksel </a:t>
            </a:r>
            <a:br>
              <a:rPr lang="tr-TR" sz="60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60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Aktivite</a:t>
            </a:r>
            <a:br>
              <a:rPr lang="tr-TR" sz="60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Ortaokul -</a:t>
            </a:r>
            <a:endParaRPr lang="tr-TR" sz="28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05" y="108439"/>
            <a:ext cx="3579188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Dayanıklılık (aerobik) egzersizler</a:t>
            </a:r>
            <a:endParaRPr lang="tr-TR" sz="4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539552" y="1052736"/>
            <a:ext cx="8064896" cy="286167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tr-TR" dirty="0"/>
              <a:t>Dayanıklılığı geliştirecek aktivitelere örnek olarak</a:t>
            </a:r>
            <a:r>
              <a:rPr lang="tr-TR" dirty="0" smtClean="0"/>
              <a:t>; </a:t>
            </a:r>
          </a:p>
          <a:p>
            <a:pPr lvl="1" algn="just"/>
            <a:r>
              <a:rPr lang="tr-TR" dirty="0" smtClean="0"/>
              <a:t>düzenli </a:t>
            </a:r>
            <a:r>
              <a:rPr lang="tr-TR" dirty="0"/>
              <a:t>ve sık adımlarla </a:t>
            </a:r>
            <a:r>
              <a:rPr lang="tr-TR" dirty="0" smtClean="0"/>
              <a:t>yürüme </a:t>
            </a:r>
          </a:p>
          <a:p>
            <a:pPr lvl="1" algn="just"/>
            <a:r>
              <a:rPr lang="tr-TR" dirty="0" smtClean="0"/>
              <a:t>bisiklete binme</a:t>
            </a:r>
          </a:p>
          <a:p>
            <a:pPr lvl="1" algn="just"/>
            <a:r>
              <a:rPr lang="tr-TR" dirty="0" smtClean="0"/>
              <a:t>uzun </a:t>
            </a:r>
            <a:r>
              <a:rPr lang="tr-TR" dirty="0"/>
              <a:t>süreli </a:t>
            </a:r>
            <a:r>
              <a:rPr lang="tr-TR" dirty="0" smtClean="0"/>
              <a:t>yüzme</a:t>
            </a:r>
          </a:p>
          <a:p>
            <a:pPr lvl="1" algn="just"/>
            <a:r>
              <a:rPr lang="tr-TR" dirty="0" smtClean="0"/>
              <a:t>bahçe </a:t>
            </a:r>
            <a:r>
              <a:rPr lang="tr-TR" dirty="0"/>
              <a:t>veya tarlada </a:t>
            </a:r>
            <a:r>
              <a:rPr lang="tr-TR" dirty="0" smtClean="0"/>
              <a:t>çalışma</a:t>
            </a:r>
          </a:p>
          <a:p>
            <a:pPr lvl="1" algn="just"/>
            <a:r>
              <a:rPr lang="tr-TR" dirty="0" smtClean="0"/>
              <a:t>tenis </a:t>
            </a:r>
          </a:p>
          <a:p>
            <a:pPr marL="57150" indent="0" algn="just">
              <a:buNone/>
            </a:pPr>
            <a:r>
              <a:rPr lang="tr-TR" dirty="0" smtClean="0"/>
              <a:t>gibi </a:t>
            </a:r>
            <a:r>
              <a:rPr lang="tr-TR" i="1" dirty="0">
                <a:solidFill>
                  <a:srgbClr val="FF0000"/>
                </a:solidFill>
              </a:rPr>
              <a:t>aşırı yüklenme olmayan</a:t>
            </a:r>
            <a:r>
              <a:rPr lang="tr-TR" dirty="0"/>
              <a:t> aktiviteler </a:t>
            </a:r>
            <a:r>
              <a:rPr lang="tr-TR" dirty="0" smtClean="0"/>
              <a:t>verilebilir</a:t>
            </a:r>
            <a:endParaRPr lang="tr-TR" dirty="0"/>
          </a:p>
          <a:p>
            <a:endParaRPr lang="tr-TR" sz="36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1" y="4031831"/>
            <a:ext cx="3048000" cy="203301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73" y="3931895"/>
            <a:ext cx="2914866" cy="194421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77" y="4386366"/>
            <a:ext cx="2835936" cy="189440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 txBox="1">
            <a:spLocks/>
          </p:cNvSpPr>
          <p:nvPr/>
        </p:nvSpPr>
        <p:spPr>
          <a:xfrm>
            <a:off x="539552" y="1052736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2800" dirty="0" smtClean="0"/>
              <a:t>Kuvvet aktiviteleri, </a:t>
            </a:r>
          </a:p>
          <a:p>
            <a:pPr marL="0" indent="0" algn="ctr">
              <a:buFont typeface="Arial" pitchFamily="34" charset="0"/>
              <a:buNone/>
            </a:pPr>
            <a:endParaRPr lang="tr-TR" sz="2800" dirty="0" smtClean="0"/>
          </a:p>
          <a:p>
            <a:pPr marL="0" indent="0" algn="ctr">
              <a:buFont typeface="Arial" pitchFamily="34" charset="0"/>
              <a:buNone/>
            </a:pPr>
            <a:r>
              <a:rPr lang="tr-TR" sz="2800" dirty="0" smtClean="0"/>
              <a:t>kasın güçlü bir şekilde kasılmasını gerektiren aktivitelerdir. </a:t>
            </a:r>
          </a:p>
          <a:p>
            <a:pPr marL="0" indent="0" algn="just">
              <a:buFont typeface="Arial" pitchFamily="34" charset="0"/>
              <a:buNone/>
            </a:pPr>
            <a:endParaRPr lang="tr-TR" sz="2800" dirty="0" smtClean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Kuvvet egzersizleri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şağı Ok 6"/>
          <p:cNvSpPr/>
          <p:nvPr/>
        </p:nvSpPr>
        <p:spPr>
          <a:xfrm>
            <a:off x="4382651" y="1628800"/>
            <a:ext cx="54340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580728" y="3573016"/>
            <a:ext cx="8147248" cy="2160240"/>
          </a:xfrm>
          <a:prstGeom prst="rect">
            <a:avLst/>
          </a:prstGeom>
          <a:ln w="12700">
            <a:solidFill>
              <a:srgbClr val="00B0F0"/>
            </a:solidFill>
            <a:prstDash val="sysDot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800" dirty="0">
                <a:solidFill>
                  <a:srgbClr val="EF19C1"/>
                </a:solidFill>
              </a:rPr>
              <a:t>Kuvvetimiz </a:t>
            </a:r>
            <a:r>
              <a:rPr lang="tr-TR" sz="2800" dirty="0" smtClean="0">
                <a:solidFill>
                  <a:srgbClr val="EF19C1"/>
                </a:solidFill>
              </a:rPr>
              <a:t>arttıkça;</a:t>
            </a:r>
          </a:p>
          <a:p>
            <a:pPr marL="0" indent="0" algn="ctr">
              <a:buNone/>
            </a:pPr>
            <a:r>
              <a:rPr lang="tr-TR" sz="2800" dirty="0" smtClean="0">
                <a:solidFill>
                  <a:srgbClr val="EF19C1"/>
                </a:solidFill>
              </a:rPr>
              <a:t>bir </a:t>
            </a:r>
            <a:r>
              <a:rPr lang="tr-TR" sz="2800" dirty="0">
                <a:solidFill>
                  <a:srgbClr val="EF19C1"/>
                </a:solidFill>
              </a:rPr>
              <a:t>ağırlığı daha kolay </a:t>
            </a:r>
            <a:r>
              <a:rPr lang="tr-TR" sz="2800" dirty="0" smtClean="0">
                <a:solidFill>
                  <a:srgbClr val="EF19C1"/>
                </a:solidFill>
              </a:rPr>
              <a:t>kaldırabilir</a:t>
            </a:r>
            <a:r>
              <a:rPr lang="tr-TR" sz="2800" dirty="0">
                <a:solidFill>
                  <a:srgbClr val="EF19C1"/>
                </a:solidFill>
              </a:rPr>
              <a:t>, </a:t>
            </a:r>
            <a:endParaRPr lang="tr-TR" sz="2800" dirty="0" smtClean="0">
              <a:solidFill>
                <a:srgbClr val="EF19C1"/>
              </a:solidFill>
            </a:endParaRPr>
          </a:p>
          <a:p>
            <a:pPr marL="0" indent="0" algn="ctr">
              <a:buNone/>
            </a:pPr>
            <a:r>
              <a:rPr lang="tr-TR" sz="2800" dirty="0" smtClean="0">
                <a:solidFill>
                  <a:srgbClr val="EF19C1"/>
                </a:solidFill>
              </a:rPr>
              <a:t>daha </a:t>
            </a:r>
            <a:r>
              <a:rPr lang="tr-TR" sz="2800" dirty="0">
                <a:solidFill>
                  <a:srgbClr val="EF19C1"/>
                </a:solidFill>
              </a:rPr>
              <a:t>yükseğe </a:t>
            </a:r>
            <a:r>
              <a:rPr lang="tr-TR" sz="2800" dirty="0" smtClean="0">
                <a:solidFill>
                  <a:srgbClr val="EF19C1"/>
                </a:solidFill>
              </a:rPr>
              <a:t>sıçrayabilir,</a:t>
            </a:r>
          </a:p>
          <a:p>
            <a:pPr marL="0" indent="0" algn="ctr">
              <a:buNone/>
            </a:pPr>
            <a:r>
              <a:rPr lang="tr-TR" sz="2800" dirty="0" smtClean="0">
                <a:solidFill>
                  <a:srgbClr val="EF19C1"/>
                </a:solidFill>
              </a:rPr>
              <a:t>elimizdeki </a:t>
            </a:r>
            <a:r>
              <a:rPr lang="tr-TR" sz="2800" dirty="0">
                <a:solidFill>
                  <a:srgbClr val="EF19C1"/>
                </a:solidFill>
              </a:rPr>
              <a:t>bir cismi daha uzağa </a:t>
            </a:r>
            <a:r>
              <a:rPr lang="tr-TR" sz="2800" dirty="0" smtClean="0">
                <a:solidFill>
                  <a:srgbClr val="EF19C1"/>
                </a:solidFill>
              </a:rPr>
              <a:t>atabiliriz!</a:t>
            </a:r>
            <a:endParaRPr lang="tr-TR" sz="2800" dirty="0">
              <a:solidFill>
                <a:srgbClr val="EF19C1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Kuvvet egzersizleri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539552" y="1052736"/>
            <a:ext cx="8136904" cy="302433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tr-TR" dirty="0" smtClean="0"/>
              <a:t>Kuvvet </a:t>
            </a:r>
            <a:r>
              <a:rPr lang="tr-TR" dirty="0"/>
              <a:t>arttırıcı aktivitelere örnek olarak; </a:t>
            </a:r>
            <a:endParaRPr lang="tr-TR" dirty="0" smtClean="0"/>
          </a:p>
          <a:p>
            <a:pPr lvl="1" algn="just"/>
            <a:r>
              <a:rPr lang="tr-TR" sz="2400" dirty="0" smtClean="0"/>
              <a:t>bir </a:t>
            </a:r>
            <a:r>
              <a:rPr lang="tr-TR" sz="2400" dirty="0"/>
              <a:t>ağırlık </a:t>
            </a:r>
            <a:r>
              <a:rPr lang="tr-TR" sz="2400" dirty="0" smtClean="0"/>
              <a:t>taşımak</a:t>
            </a:r>
            <a:endParaRPr lang="tr-TR" sz="2400" dirty="0"/>
          </a:p>
          <a:p>
            <a:pPr lvl="1" algn="just"/>
            <a:r>
              <a:rPr lang="tr-TR" sz="2400" dirty="0" smtClean="0"/>
              <a:t>merdiven çıkmak</a:t>
            </a:r>
          </a:p>
          <a:p>
            <a:pPr lvl="1" algn="just"/>
            <a:r>
              <a:rPr lang="tr-TR" sz="2400" dirty="0" smtClean="0"/>
              <a:t>sırtında </a:t>
            </a:r>
            <a:r>
              <a:rPr lang="tr-TR" sz="2400" dirty="0"/>
              <a:t>çanta </a:t>
            </a:r>
            <a:r>
              <a:rPr lang="tr-TR" sz="2400" dirty="0" smtClean="0"/>
              <a:t>taşımak</a:t>
            </a:r>
          </a:p>
          <a:p>
            <a:pPr lvl="1" algn="just"/>
            <a:r>
              <a:rPr lang="tr-TR" sz="2400" dirty="0" smtClean="0"/>
              <a:t>kol </a:t>
            </a:r>
            <a:r>
              <a:rPr lang="tr-TR" sz="2400" dirty="0"/>
              <a:t>kasları için şınav </a:t>
            </a:r>
            <a:r>
              <a:rPr lang="tr-TR" sz="2400" dirty="0" smtClean="0"/>
              <a:t>çekmek</a:t>
            </a:r>
          </a:p>
          <a:p>
            <a:pPr lvl="1" algn="just"/>
            <a:r>
              <a:rPr lang="tr-TR" sz="2400" dirty="0" smtClean="0"/>
              <a:t>karın </a:t>
            </a:r>
            <a:r>
              <a:rPr lang="tr-TR" sz="2400" dirty="0"/>
              <a:t>kasları için mekik </a:t>
            </a:r>
            <a:r>
              <a:rPr lang="tr-TR" sz="2400" dirty="0" smtClean="0"/>
              <a:t>çekmek </a:t>
            </a:r>
          </a:p>
          <a:p>
            <a:pPr lvl="1" algn="just"/>
            <a:r>
              <a:rPr lang="tr-TR" sz="2400" dirty="0" smtClean="0"/>
              <a:t>ağırlıklarla </a:t>
            </a:r>
            <a:r>
              <a:rPr lang="tr-TR" sz="2400" dirty="0"/>
              <a:t>kuvvet antrenmanı yapmak </a:t>
            </a:r>
            <a:endParaRPr lang="tr-TR" sz="2400" dirty="0" smtClean="0"/>
          </a:p>
          <a:p>
            <a:pPr marL="57150" indent="0" algn="just">
              <a:buNone/>
            </a:pPr>
            <a:r>
              <a:rPr lang="tr-TR" sz="2800" dirty="0" smtClean="0"/>
              <a:t>gibi </a:t>
            </a:r>
            <a:r>
              <a:rPr lang="tr-TR" sz="2800" dirty="0"/>
              <a:t>aktiviteler </a:t>
            </a:r>
            <a:r>
              <a:rPr lang="tr-TR" sz="2800" dirty="0" smtClean="0"/>
              <a:t>verilebilir</a:t>
            </a:r>
            <a:endParaRPr lang="tr-TR" sz="28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25" y="3941388"/>
            <a:ext cx="3336032" cy="222513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77072"/>
            <a:ext cx="3058194" cy="203981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72420"/>
            <a:ext cx="2376264" cy="158496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Kuvvet egzersizleri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8083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dirty="0"/>
              <a:t>Kuvvet aktiviteleri; </a:t>
            </a: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 smtClean="0"/>
              <a:t>kaslarımızı </a:t>
            </a:r>
            <a:r>
              <a:rPr lang="tr-TR" dirty="0"/>
              <a:t>ve kemiklerimizi </a:t>
            </a:r>
            <a:r>
              <a:rPr lang="tr-TR" dirty="0" smtClean="0"/>
              <a:t>güçlendirir </a:t>
            </a:r>
          </a:p>
          <a:p>
            <a:pPr marL="0" indent="0" algn="ctr">
              <a:buNone/>
            </a:pPr>
            <a:r>
              <a:rPr lang="tr-TR" dirty="0" smtClean="0"/>
              <a:t>vücut </a:t>
            </a:r>
            <a:r>
              <a:rPr lang="tr-TR" dirty="0"/>
              <a:t>yağ oranını </a:t>
            </a:r>
            <a:r>
              <a:rPr lang="tr-TR" dirty="0" smtClean="0"/>
              <a:t>azaltır </a:t>
            </a:r>
          </a:p>
          <a:p>
            <a:pPr marL="0" indent="0" algn="ctr">
              <a:buNone/>
            </a:pPr>
            <a:r>
              <a:rPr lang="tr-TR" dirty="0" smtClean="0"/>
              <a:t>kas </a:t>
            </a:r>
            <a:r>
              <a:rPr lang="tr-TR" dirty="0"/>
              <a:t>ve kemik kitlelerini </a:t>
            </a:r>
            <a:r>
              <a:rPr lang="tr-TR" dirty="0" smtClean="0"/>
              <a:t>arttırır / kaybını da önler! </a:t>
            </a:r>
            <a:endParaRPr lang="tr-TR" dirty="0"/>
          </a:p>
        </p:txBody>
      </p:sp>
      <p:sp>
        <p:nvSpPr>
          <p:cNvPr id="7" name="Aşağı Ok 6"/>
          <p:cNvSpPr/>
          <p:nvPr/>
        </p:nvSpPr>
        <p:spPr>
          <a:xfrm>
            <a:off x="4300299" y="1556792"/>
            <a:ext cx="54340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971600" y="3995811"/>
            <a:ext cx="7416824" cy="1944216"/>
          </a:xfrm>
          <a:prstGeom prst="rect">
            <a:avLst/>
          </a:prstGeom>
          <a:ln w="9525">
            <a:solidFill>
              <a:srgbClr val="92D050"/>
            </a:solidFill>
            <a:prstDash val="sys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800" dirty="0" smtClean="0">
                <a:solidFill>
                  <a:srgbClr val="00B0F0"/>
                </a:solidFill>
              </a:rPr>
              <a:t>Kuvvet aktiviteleri; </a:t>
            </a:r>
          </a:p>
          <a:p>
            <a:pPr marL="0" indent="0" algn="ctr">
              <a:buNone/>
            </a:pPr>
            <a:r>
              <a:rPr lang="tr-TR" sz="2800" dirty="0" smtClean="0">
                <a:solidFill>
                  <a:srgbClr val="00B0F0"/>
                </a:solidFill>
              </a:rPr>
              <a:t>karın, sırt-bel, omuz-kol ve kalça bacak kasları gibi vücudumuzun önemli ve büyük kaslarını kuvvetlendirmeyi hedeflemelidir. 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Esneklik (germe) egzersizleri</a:t>
            </a:r>
            <a:endParaRPr lang="tr-TR" sz="4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467544" y="1177208"/>
            <a:ext cx="8208912" cy="21602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dirty="0" smtClean="0"/>
              <a:t>Esneklik;</a:t>
            </a:r>
          </a:p>
          <a:p>
            <a:pPr marL="0" indent="0" algn="ctr">
              <a:buNone/>
            </a:pPr>
            <a:endParaRPr lang="tr-TR" sz="2800" dirty="0" smtClean="0"/>
          </a:p>
          <a:p>
            <a:pPr marL="0" indent="0" algn="ctr">
              <a:buNone/>
            </a:pPr>
            <a:r>
              <a:rPr lang="tr-TR" sz="2800" dirty="0" smtClean="0"/>
              <a:t>fiziksel </a:t>
            </a:r>
            <a:r>
              <a:rPr lang="sv-SE" sz="2800" dirty="0"/>
              <a:t>aktivite yaparken </a:t>
            </a:r>
            <a:endParaRPr lang="tr-TR" sz="2800" dirty="0" smtClean="0"/>
          </a:p>
          <a:p>
            <a:pPr marL="0" indent="0" algn="ctr">
              <a:buNone/>
            </a:pPr>
            <a:r>
              <a:rPr lang="sv-SE" sz="2800" dirty="0" smtClean="0"/>
              <a:t>gövde</a:t>
            </a:r>
            <a:r>
              <a:rPr lang="sv-SE" sz="2800" dirty="0"/>
              <a:t>, kol veya </a:t>
            </a:r>
            <a:r>
              <a:rPr lang="sv-SE" sz="2800" dirty="0" smtClean="0"/>
              <a:t>bacaklar</a:t>
            </a:r>
            <a:r>
              <a:rPr lang="tr-TR" sz="2800" dirty="0" smtClean="0"/>
              <a:t>ımızın</a:t>
            </a:r>
          </a:p>
          <a:p>
            <a:pPr marL="0" indent="0" algn="ctr">
              <a:buNone/>
            </a:pPr>
            <a:r>
              <a:rPr lang="en-US" sz="2800" dirty="0" smtClean="0"/>
              <a:t>rahat</a:t>
            </a:r>
            <a:r>
              <a:rPr lang="tr-TR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/>
              <a:t>hareket</a:t>
            </a:r>
            <a:r>
              <a:rPr lang="tr-TR" sz="2800" dirty="0"/>
              <a:t> </a:t>
            </a:r>
            <a:r>
              <a:rPr lang="en-US" sz="2800" dirty="0"/>
              <a:t> edebilme</a:t>
            </a:r>
            <a:r>
              <a:rPr lang="tr-TR" sz="2800" dirty="0"/>
              <a:t> </a:t>
            </a:r>
            <a:r>
              <a:rPr lang="en-US" sz="2800" dirty="0"/>
              <a:t> </a:t>
            </a:r>
            <a:r>
              <a:rPr lang="en-US" sz="2800" dirty="0" smtClean="0"/>
              <a:t>becerisidir</a:t>
            </a:r>
            <a:endParaRPr lang="tr-TR" sz="2800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259632" y="4221088"/>
            <a:ext cx="6624736" cy="1008112"/>
          </a:xfrm>
          <a:prstGeom prst="rect">
            <a:avLst/>
          </a:prstGeom>
          <a:ln w="12700">
            <a:solidFill>
              <a:srgbClr val="FFC000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2800" dirty="0" smtClean="0">
                <a:solidFill>
                  <a:srgbClr val="00B050"/>
                </a:solidFill>
              </a:rPr>
              <a:t>Esnek bir bedene sahip olmak günlük hareketlerimizi daha kolay yapmamızı sağlar</a:t>
            </a:r>
            <a:endParaRPr lang="tr-TR" sz="2800" dirty="0">
              <a:solidFill>
                <a:srgbClr val="00B050"/>
              </a:solidFill>
            </a:endParaRPr>
          </a:p>
        </p:txBody>
      </p:sp>
      <p:sp>
        <p:nvSpPr>
          <p:cNvPr id="10" name="Aşağı Ok 9"/>
          <p:cNvSpPr/>
          <p:nvPr/>
        </p:nvSpPr>
        <p:spPr>
          <a:xfrm>
            <a:off x="4300299" y="1700808"/>
            <a:ext cx="54340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Esneklik (germe) egzersizleri</a:t>
            </a:r>
            <a:endParaRPr lang="tr-TR" sz="4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27108" y="1106525"/>
            <a:ext cx="5769027" cy="5040560"/>
          </a:xfrm>
        </p:spPr>
        <p:txBody>
          <a:bodyPr>
            <a:normAutofit fontScale="25000" lnSpcReduction="20000"/>
          </a:bodyPr>
          <a:lstStyle/>
          <a:p>
            <a:r>
              <a:rPr lang="tr-TR" sz="11200" dirty="0"/>
              <a:t>Yoga, pilates ve Tai Chi gibi düzenli fiziksel aktiviteler esnekliği </a:t>
            </a:r>
            <a:r>
              <a:rPr lang="tr-TR" sz="11200" dirty="0" smtClean="0"/>
              <a:t>arttırır</a:t>
            </a:r>
          </a:p>
          <a:p>
            <a:endParaRPr lang="tr-TR" sz="11200" dirty="0"/>
          </a:p>
          <a:p>
            <a:r>
              <a:rPr lang="tr-TR" sz="11200" dirty="0" smtClean="0"/>
              <a:t>Her </a:t>
            </a:r>
            <a:r>
              <a:rPr lang="tr-TR" sz="11200" dirty="0"/>
              <a:t>eklem için ayrı ayrı esneklik egzersizleri yapılabilir. </a:t>
            </a:r>
            <a:r>
              <a:rPr lang="tr-TR" sz="11200" dirty="0" smtClean="0"/>
              <a:t>Örneğin;</a:t>
            </a:r>
          </a:p>
          <a:p>
            <a:pPr lvl="1"/>
            <a:r>
              <a:rPr lang="tr-TR" sz="9600" dirty="0" smtClean="0">
                <a:solidFill>
                  <a:srgbClr val="00B0F0"/>
                </a:solidFill>
              </a:rPr>
              <a:t>kalça </a:t>
            </a:r>
            <a:r>
              <a:rPr lang="tr-TR" sz="9600" dirty="0">
                <a:solidFill>
                  <a:srgbClr val="00B0F0"/>
                </a:solidFill>
              </a:rPr>
              <a:t>ve bacakların esnek olması, bağdaş kurarak oturabilmemiz </a:t>
            </a:r>
            <a:r>
              <a:rPr lang="tr-TR" sz="9600" dirty="0" smtClean="0">
                <a:solidFill>
                  <a:srgbClr val="00B0F0"/>
                </a:solidFill>
              </a:rPr>
              <a:t>için</a:t>
            </a:r>
            <a:r>
              <a:rPr lang="tr-TR" sz="9600" dirty="0">
                <a:solidFill>
                  <a:srgbClr val="00B0F0"/>
                </a:solidFill>
              </a:rPr>
              <a:t> </a:t>
            </a:r>
            <a:r>
              <a:rPr lang="tr-TR" sz="9600" dirty="0" smtClean="0">
                <a:solidFill>
                  <a:srgbClr val="00B0F0"/>
                </a:solidFill>
              </a:rPr>
              <a:t>şarttır</a:t>
            </a:r>
          </a:p>
          <a:p>
            <a:pPr lvl="1"/>
            <a:r>
              <a:rPr lang="tr-TR" sz="9600" dirty="0" smtClean="0">
                <a:solidFill>
                  <a:srgbClr val="00B050"/>
                </a:solidFill>
              </a:rPr>
              <a:t>omurganın </a:t>
            </a:r>
            <a:r>
              <a:rPr lang="tr-TR" sz="9600" dirty="0">
                <a:solidFill>
                  <a:srgbClr val="00B050"/>
                </a:solidFill>
              </a:rPr>
              <a:t>esnek olması, rahatça öne ve arkaya eğilebilmemiz </a:t>
            </a:r>
            <a:r>
              <a:rPr lang="tr-TR" sz="9600" dirty="0" smtClean="0">
                <a:solidFill>
                  <a:srgbClr val="00B050"/>
                </a:solidFill>
              </a:rPr>
              <a:t>için şarttır</a:t>
            </a:r>
          </a:p>
          <a:p>
            <a:pPr lvl="1"/>
            <a:r>
              <a:rPr lang="tr-TR" sz="9600" dirty="0" smtClean="0">
                <a:solidFill>
                  <a:srgbClr val="FF0000"/>
                </a:solidFill>
              </a:rPr>
              <a:t>omuzun </a:t>
            </a:r>
            <a:r>
              <a:rPr lang="tr-TR" sz="9600" dirty="0">
                <a:solidFill>
                  <a:srgbClr val="FF0000"/>
                </a:solidFill>
              </a:rPr>
              <a:t>esnek olması, sırtımıza uzanabilmemiz için </a:t>
            </a:r>
            <a:r>
              <a:rPr lang="tr-TR" sz="9600" dirty="0" smtClean="0">
                <a:solidFill>
                  <a:srgbClr val="FF0000"/>
                </a:solidFill>
              </a:rPr>
              <a:t>şarttır</a:t>
            </a:r>
            <a:endParaRPr lang="tr-TR" sz="9600" dirty="0">
              <a:solidFill>
                <a:srgbClr val="FF0000"/>
              </a:solidFill>
            </a:endParaRPr>
          </a:p>
          <a:p>
            <a:endParaRPr lang="tr-TR" sz="9600" dirty="0"/>
          </a:p>
          <a:p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57793"/>
            <a:ext cx="3419872" cy="228105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69" y="1512462"/>
            <a:ext cx="3155958" cy="210502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Denge egzersizleri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57200" y="954410"/>
            <a:ext cx="8229600" cy="21865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/>
              <a:t>Denge</a:t>
            </a:r>
            <a:r>
              <a:rPr lang="de-DE" dirty="0" smtClean="0"/>
              <a:t>, bedenimizin </a:t>
            </a:r>
            <a:r>
              <a:rPr lang="de-DE" dirty="0"/>
              <a:t>düşmeden durabilme ve</a:t>
            </a:r>
            <a:r>
              <a:rPr lang="tr-TR" dirty="0"/>
              <a:t> düzgün hareket edebilme </a:t>
            </a:r>
            <a:r>
              <a:rPr lang="tr-TR" dirty="0" smtClean="0"/>
              <a:t>yeteneğidir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Kas kuvvetini, esnekliğini ve dayanaklığını geliştiren egzersizler dengeyi de olumlu etkiler</a:t>
            </a:r>
          </a:p>
          <a:p>
            <a:pPr marL="0" indent="0">
              <a:buNone/>
            </a:pPr>
            <a:endParaRPr lang="tr-TR" dirty="0" smtClean="0"/>
          </a:p>
          <a:p>
            <a:pPr algn="just"/>
            <a:endParaRPr lang="tr-TR" dirty="0"/>
          </a:p>
          <a:p>
            <a:pPr marL="0" indent="0" algn="just">
              <a:buNone/>
            </a:pP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043608" y="3229696"/>
            <a:ext cx="7236804" cy="523220"/>
          </a:xfrm>
          <a:prstGeom prst="rect">
            <a:avLst/>
          </a:prstGeom>
          <a:ln>
            <a:solidFill>
              <a:srgbClr val="B50B7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dirty="0">
                <a:solidFill>
                  <a:srgbClr val="EF19C1"/>
                </a:solidFill>
              </a:rPr>
              <a:t>İyi bir dengeye sahip olmak, düşme riskini </a:t>
            </a:r>
            <a:r>
              <a:rPr lang="tr-TR" sz="2800" dirty="0" smtClean="0">
                <a:solidFill>
                  <a:srgbClr val="EF19C1"/>
                </a:solidFill>
              </a:rPr>
              <a:t>azaltır</a:t>
            </a:r>
            <a:endParaRPr lang="tr-TR" sz="2800" dirty="0">
              <a:solidFill>
                <a:srgbClr val="EF19C1"/>
              </a:solidFill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99684"/>
            <a:ext cx="3394720" cy="2305015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99684"/>
            <a:ext cx="3456384" cy="230540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Fiziksel aktivite şiddeti / yoğunluğu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26594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 smtClean="0"/>
              <a:t>Fiziksel </a:t>
            </a:r>
            <a:r>
              <a:rPr lang="tr-TR" sz="2800" dirty="0"/>
              <a:t>aktiviteler </a:t>
            </a:r>
            <a:r>
              <a:rPr lang="tr-TR" sz="2800" b="1" dirty="0">
                <a:solidFill>
                  <a:srgbClr val="FF0000"/>
                </a:solidFill>
              </a:rPr>
              <a:t>yoğunluklarına göre</a:t>
            </a:r>
            <a:r>
              <a:rPr lang="tr-TR" sz="2800" dirty="0"/>
              <a:t> üç ayrı şekilde </a:t>
            </a:r>
            <a:r>
              <a:rPr lang="tr-TR" sz="2800" dirty="0" smtClean="0"/>
              <a:t>değerlendirilir.</a:t>
            </a:r>
            <a:r>
              <a:rPr lang="tr-TR" sz="2800" dirty="0"/>
              <a:t> </a:t>
            </a:r>
            <a:endParaRPr lang="tr-TR" sz="2800" dirty="0" smtClean="0"/>
          </a:p>
          <a:p>
            <a:pPr marL="857250" lvl="1" indent="-457200" algn="just">
              <a:buFont typeface="+mj-lt"/>
              <a:buAutoNum type="arabicPeriod"/>
            </a:pPr>
            <a:r>
              <a:rPr lang="tr-TR" dirty="0" smtClean="0"/>
              <a:t>Düşük </a:t>
            </a:r>
            <a:r>
              <a:rPr lang="tr-TR" dirty="0"/>
              <a:t>şiddetli fiziksel </a:t>
            </a:r>
            <a:r>
              <a:rPr lang="tr-TR" dirty="0" smtClean="0"/>
              <a:t>aktiviteler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tr-TR" dirty="0" smtClean="0"/>
              <a:t>Orta </a:t>
            </a:r>
            <a:r>
              <a:rPr lang="tr-TR" dirty="0"/>
              <a:t>şiddetli fiziksel </a:t>
            </a:r>
            <a:r>
              <a:rPr lang="tr-TR" dirty="0" smtClean="0"/>
              <a:t>aktiviteler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tr-TR" dirty="0" smtClean="0"/>
              <a:t>Yüksek </a:t>
            </a:r>
            <a:r>
              <a:rPr lang="tr-TR" dirty="0"/>
              <a:t>şiddetli fiziksel </a:t>
            </a:r>
            <a:r>
              <a:rPr lang="tr-TR" dirty="0" smtClean="0"/>
              <a:t>aktiviteler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187624" y="4181149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2800" b="1" dirty="0">
                <a:solidFill>
                  <a:srgbClr val="92D050"/>
                </a:solidFill>
              </a:rPr>
              <a:t>Aktivitenin yoğunluğu konuşma testi ve kalp atım hızı ile kontrol </a:t>
            </a:r>
            <a:r>
              <a:rPr lang="tr-TR" sz="2800" b="1" dirty="0" smtClean="0">
                <a:solidFill>
                  <a:srgbClr val="92D050"/>
                </a:solidFill>
              </a:rPr>
              <a:t>edilebilir </a:t>
            </a:r>
            <a:endParaRPr lang="tr-TR" sz="3200" dirty="0">
              <a:solidFill>
                <a:srgbClr val="92D05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Düşük şiddetli fiziksel aktiviteler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805264"/>
          </a:xfrm>
        </p:spPr>
        <p:txBody>
          <a:bodyPr>
            <a:normAutofit/>
          </a:bodyPr>
          <a:lstStyle/>
          <a:p>
            <a:r>
              <a:rPr lang="tr-TR" sz="2400" dirty="0" smtClean="0"/>
              <a:t>Düşük </a:t>
            </a:r>
            <a:r>
              <a:rPr lang="tr-TR" sz="2400" dirty="0"/>
              <a:t>şiddetli fiziksel aktiviteler: </a:t>
            </a:r>
          </a:p>
          <a:p>
            <a:pPr lvl="1"/>
            <a:r>
              <a:rPr lang="tr-TR" sz="2000" b="1" dirty="0" smtClean="0">
                <a:solidFill>
                  <a:srgbClr val="92D050"/>
                </a:solidFill>
              </a:rPr>
              <a:t>nefes </a:t>
            </a:r>
            <a:r>
              <a:rPr lang="tr-TR" sz="2000" b="1" dirty="0">
                <a:solidFill>
                  <a:srgbClr val="92D050"/>
                </a:solidFill>
              </a:rPr>
              <a:t>almanın ve kalp atım sayısının dinlenme değerinin biraz üzerinde </a:t>
            </a:r>
            <a:r>
              <a:rPr lang="tr-TR" sz="2000" b="1" dirty="0" smtClean="0">
                <a:solidFill>
                  <a:srgbClr val="92D050"/>
                </a:solidFill>
              </a:rPr>
              <a:t>olduğu</a:t>
            </a:r>
          </a:p>
          <a:p>
            <a:pPr lvl="1"/>
            <a:r>
              <a:rPr lang="tr-TR" sz="2000" dirty="0" smtClean="0"/>
              <a:t>çok </a:t>
            </a:r>
            <a:r>
              <a:rPr lang="tr-TR" sz="2000" dirty="0"/>
              <a:t>az çaba gerektiren </a:t>
            </a:r>
          </a:p>
          <a:p>
            <a:pPr marL="57150" indent="0">
              <a:buNone/>
            </a:pPr>
            <a:r>
              <a:rPr lang="tr-TR" sz="2400" dirty="0"/>
              <a:t>günlük </a:t>
            </a:r>
            <a:r>
              <a:rPr lang="tr-TR" sz="2400" dirty="0" smtClean="0"/>
              <a:t>aktivitelerdir</a:t>
            </a:r>
          </a:p>
          <a:p>
            <a:pPr marL="57150" indent="0">
              <a:buNone/>
            </a:pPr>
            <a:endParaRPr lang="tr-TR" sz="2400" dirty="0"/>
          </a:p>
          <a:p>
            <a:r>
              <a:rPr lang="tr-TR" sz="2400" dirty="0" smtClean="0"/>
              <a:t>Yavaş </a:t>
            </a:r>
            <a:r>
              <a:rPr lang="tr-TR" sz="2400" dirty="0"/>
              <a:t>yürüyüş, ev işleri vb.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48922"/>
            <a:ext cx="3048000" cy="203301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68" y="4048922"/>
            <a:ext cx="3048000" cy="203301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Orta şiddetli fiziksel aktiviteler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251520" y="864096"/>
            <a:ext cx="8640960" cy="5805264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Orta şiddetli fiziksel </a:t>
            </a:r>
            <a:r>
              <a:rPr lang="tr-TR" sz="2400" dirty="0" smtClean="0"/>
              <a:t>aktiviteler: </a:t>
            </a:r>
          </a:p>
          <a:p>
            <a:pPr lvl="1" algn="just"/>
            <a:r>
              <a:rPr lang="tr-TR" sz="2000" b="1" dirty="0" smtClean="0">
                <a:solidFill>
                  <a:srgbClr val="92D050"/>
                </a:solidFill>
              </a:rPr>
              <a:t>nefes </a:t>
            </a:r>
            <a:r>
              <a:rPr lang="tr-TR" sz="2000" b="1" dirty="0">
                <a:solidFill>
                  <a:srgbClr val="92D050"/>
                </a:solidFill>
              </a:rPr>
              <a:t>almanın ve kalp atım sayısının normalden daha fazla </a:t>
            </a:r>
            <a:r>
              <a:rPr lang="tr-TR" sz="2000" b="1" dirty="0" smtClean="0">
                <a:solidFill>
                  <a:srgbClr val="92D050"/>
                </a:solidFill>
              </a:rPr>
              <a:t>olduğu </a:t>
            </a:r>
          </a:p>
          <a:p>
            <a:pPr lvl="1" algn="just"/>
            <a:r>
              <a:rPr lang="tr-TR" sz="2000" dirty="0" smtClean="0"/>
              <a:t>kasların </a:t>
            </a:r>
            <a:r>
              <a:rPr lang="tr-TR" sz="2000" dirty="0"/>
              <a:t>zorlanmaya </a:t>
            </a:r>
            <a:r>
              <a:rPr lang="tr-TR" sz="2000" dirty="0" smtClean="0"/>
              <a:t>başladığı</a:t>
            </a:r>
          </a:p>
          <a:p>
            <a:pPr lvl="1" algn="just"/>
            <a:r>
              <a:rPr lang="tr-TR" sz="2000" dirty="0" smtClean="0"/>
              <a:t>orta </a:t>
            </a:r>
            <a:r>
              <a:rPr lang="tr-TR" sz="2000" dirty="0"/>
              <a:t>dereceli çaba gerektiren </a:t>
            </a:r>
            <a:endParaRPr lang="tr-TR" sz="2000" dirty="0" smtClean="0"/>
          </a:p>
          <a:p>
            <a:pPr marL="0" indent="0" algn="just">
              <a:buNone/>
            </a:pPr>
            <a:r>
              <a:rPr lang="tr-TR" sz="2400" dirty="0" smtClean="0"/>
              <a:t>aktiviteleri </a:t>
            </a:r>
            <a:r>
              <a:rPr lang="tr-TR" sz="2400" dirty="0"/>
              <a:t>ifade eder. </a:t>
            </a:r>
            <a:endParaRPr lang="tr-TR" sz="2400" dirty="0" smtClean="0"/>
          </a:p>
          <a:p>
            <a:pPr algn="just"/>
            <a:r>
              <a:rPr lang="tr-TR" sz="2400" dirty="0" smtClean="0"/>
              <a:t>Hızlı </a:t>
            </a:r>
            <a:r>
              <a:rPr lang="tr-TR" sz="2400" dirty="0"/>
              <a:t>yürümek, düşük tempolu koşular, dans etmek, ip atlamak, yüzmek, masa tenisi oynamak, yavaş tempoda bisiklet sürmek vb.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-47872" y="3696463"/>
            <a:ext cx="9217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2800" b="1" dirty="0" smtClean="0">
                <a:solidFill>
                  <a:srgbClr val="92D050"/>
                </a:solidFill>
              </a:rPr>
              <a:t>Aktivite </a:t>
            </a:r>
            <a:r>
              <a:rPr lang="tr-TR" sz="2800" b="1" dirty="0">
                <a:solidFill>
                  <a:srgbClr val="92D050"/>
                </a:solidFill>
              </a:rPr>
              <a:t>sırasında kişi </a:t>
            </a:r>
            <a:r>
              <a:rPr lang="tr-TR" sz="2800" b="1" dirty="0" smtClean="0">
                <a:solidFill>
                  <a:srgbClr val="92D050"/>
                </a:solidFill>
              </a:rPr>
              <a:t>konuşabilir; </a:t>
            </a:r>
            <a:r>
              <a:rPr lang="tr-TR" sz="2800" b="1" dirty="0">
                <a:solidFill>
                  <a:srgbClr val="92D050"/>
                </a:solidFill>
              </a:rPr>
              <a:t>fakat şarkı söyleyemez</a:t>
            </a:r>
            <a:r>
              <a:rPr lang="tr-TR" sz="2800" b="1" dirty="0" smtClean="0">
                <a:solidFill>
                  <a:srgbClr val="92D050"/>
                </a:solidFill>
              </a:rPr>
              <a:t>!</a:t>
            </a:r>
            <a:endParaRPr lang="tr-TR" sz="2800" b="1" dirty="0">
              <a:solidFill>
                <a:srgbClr val="92D05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15131"/>
            <a:ext cx="3048000" cy="203301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315131"/>
            <a:ext cx="2736304" cy="181690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5" b="11770"/>
          <a:stretch/>
        </p:blipFill>
        <p:spPr>
          <a:xfrm>
            <a:off x="6420544" y="4315131"/>
            <a:ext cx="2592147" cy="220110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3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Fiziksel aktivitenin tanımını yapabilme</a:t>
            </a:r>
          </a:p>
          <a:p>
            <a:r>
              <a:rPr lang="tr-TR" dirty="0"/>
              <a:t>Fiziksel aktivitenin yararlarını sayabilme</a:t>
            </a:r>
          </a:p>
          <a:p>
            <a:r>
              <a:rPr lang="tr-TR" dirty="0"/>
              <a:t>Fiziksel aktiviteyi  yoğunluklarına göre sınıflayabilme</a:t>
            </a:r>
          </a:p>
          <a:p>
            <a:r>
              <a:rPr lang="tr-TR" dirty="0"/>
              <a:t>Orta ve yüksek  şiddetli  aktivitelerin özelliklerini söyleyebilme ve örnek verebilme </a:t>
            </a:r>
          </a:p>
          <a:p>
            <a:r>
              <a:rPr lang="tr-TR" dirty="0"/>
              <a:t>Egzersiz türlerini sayabilme</a:t>
            </a:r>
          </a:p>
          <a:p>
            <a:r>
              <a:rPr lang="tr-TR" dirty="0"/>
              <a:t>Dayanıklılık egzersizlerinin amacını söyleyebilme</a:t>
            </a:r>
          </a:p>
          <a:p>
            <a:r>
              <a:rPr lang="tr-TR" dirty="0"/>
              <a:t>Kuvvet egzersizlerinin amacını söyleyebilme</a:t>
            </a:r>
          </a:p>
          <a:p>
            <a:r>
              <a:rPr lang="tr-TR" dirty="0"/>
              <a:t>Esneklik ve denge egzersizlerinin amacını söyleyebilme</a:t>
            </a:r>
          </a:p>
          <a:p>
            <a:r>
              <a:rPr lang="tr-TR" dirty="0"/>
              <a:t>Yaş grubuna ilişkin önerilen egzersiz süresi, şiddeti ve sıklığının ne olması gerektiğini anlatabilme</a:t>
            </a:r>
          </a:p>
          <a:p>
            <a:r>
              <a:rPr lang="tr-TR" dirty="0"/>
              <a:t>Egzersiz aşamalarını anlatabilme</a:t>
            </a:r>
          </a:p>
          <a:p>
            <a:endParaRPr lang="tr-TR" sz="28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tr-TR" sz="4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Eğitim Hedefleri</a:t>
            </a:r>
            <a:endParaRPr lang="tr-TR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Yüksek şiddetli fiziksel aktiviteler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2643727"/>
          </a:xfrm>
        </p:spPr>
        <p:txBody>
          <a:bodyPr>
            <a:normAutofit fontScale="92500"/>
          </a:bodyPr>
          <a:lstStyle/>
          <a:p>
            <a:pPr algn="just"/>
            <a:r>
              <a:rPr lang="tr-TR" sz="2400" dirty="0"/>
              <a:t>Yüksek şiddetli fiziksel </a:t>
            </a:r>
            <a:r>
              <a:rPr lang="tr-TR" sz="2400" dirty="0" smtClean="0"/>
              <a:t>aktiviteler: </a:t>
            </a:r>
          </a:p>
          <a:p>
            <a:pPr lvl="1" algn="just"/>
            <a:r>
              <a:rPr lang="tr-TR" sz="2000" b="1" dirty="0" smtClean="0">
                <a:solidFill>
                  <a:srgbClr val="92D050"/>
                </a:solidFill>
              </a:rPr>
              <a:t>nefes </a:t>
            </a:r>
            <a:r>
              <a:rPr lang="tr-TR" sz="2000" b="1" dirty="0">
                <a:solidFill>
                  <a:srgbClr val="92D050"/>
                </a:solidFill>
              </a:rPr>
              <a:t>almanın ve kalp atım sayısının normalden çok daha fazla olduğu </a:t>
            </a:r>
            <a:endParaRPr lang="tr-TR" sz="2000" b="1" dirty="0" smtClean="0">
              <a:solidFill>
                <a:srgbClr val="92D050"/>
              </a:solidFill>
            </a:endParaRPr>
          </a:p>
          <a:p>
            <a:pPr lvl="1" algn="just"/>
            <a:r>
              <a:rPr lang="tr-TR" sz="2000" dirty="0" smtClean="0"/>
              <a:t>kasların </a:t>
            </a:r>
            <a:r>
              <a:rPr lang="tr-TR" sz="2000" dirty="0"/>
              <a:t>daha fazla </a:t>
            </a:r>
            <a:r>
              <a:rPr lang="tr-TR" sz="2000" dirty="0" smtClean="0"/>
              <a:t>zorlandığı</a:t>
            </a:r>
          </a:p>
          <a:p>
            <a:pPr lvl="1" algn="just"/>
            <a:r>
              <a:rPr lang="tr-TR" sz="2000" dirty="0" smtClean="0"/>
              <a:t>çok </a:t>
            </a:r>
            <a:r>
              <a:rPr lang="tr-TR" sz="2000" dirty="0"/>
              <a:t>fazla çaba gerektiren </a:t>
            </a:r>
            <a:endParaRPr lang="tr-TR" sz="2000" dirty="0" smtClean="0"/>
          </a:p>
          <a:p>
            <a:pPr marL="0" indent="0" algn="just">
              <a:buNone/>
            </a:pPr>
            <a:r>
              <a:rPr lang="tr-TR" sz="2400" dirty="0" smtClean="0"/>
              <a:t>aktiviteleri </a:t>
            </a:r>
            <a:r>
              <a:rPr lang="tr-TR" sz="2400" dirty="0"/>
              <a:t>tanımlar. </a:t>
            </a:r>
            <a:endParaRPr lang="tr-TR" sz="2400" dirty="0" smtClean="0"/>
          </a:p>
          <a:p>
            <a:pPr algn="just"/>
            <a:r>
              <a:rPr lang="tr-TR" sz="2400" dirty="0" smtClean="0"/>
              <a:t>Tempolu </a:t>
            </a:r>
            <a:r>
              <a:rPr lang="tr-TR" sz="2400" dirty="0"/>
              <a:t>koşu, basketbol, futbol, voleybol, hentbol ve tenis oynamak, step-aerobik derslerine katılmak, tempolu dans etmek vb.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-47872" y="3696463"/>
            <a:ext cx="9217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92D050"/>
                </a:solidFill>
              </a:rPr>
              <a:t>Kişi</a:t>
            </a:r>
            <a:r>
              <a:rPr lang="tr-TR" sz="2400" b="1" dirty="0">
                <a:solidFill>
                  <a:srgbClr val="92D050"/>
                </a:solidFill>
              </a:rPr>
              <a:t>, aktivite sırasında nefesi kesilmeden birkaç kelimeden fazlasını konuşamaz</a:t>
            </a:r>
            <a:r>
              <a:rPr lang="tr-TR" sz="2400" b="1" dirty="0" smtClean="0">
                <a:solidFill>
                  <a:srgbClr val="92D050"/>
                </a:solidFill>
              </a:rPr>
              <a:t>!</a:t>
            </a:r>
            <a:endParaRPr lang="tr-TR" sz="2400" b="1" dirty="0">
              <a:solidFill>
                <a:srgbClr val="92D05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124" y="4547876"/>
            <a:ext cx="2658615" cy="165631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71439"/>
            <a:ext cx="2765853" cy="184482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5" y="4235832"/>
            <a:ext cx="1728192" cy="259099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Egzersiz aşamaları</a:t>
            </a:r>
            <a:endParaRPr lang="tr-TR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İçerik Yer Tutucusu 2"/>
          <p:cNvSpPr>
            <a:spLocks noGrp="1"/>
          </p:cNvSpPr>
          <p:nvPr>
            <p:ph idx="1"/>
          </p:nvPr>
        </p:nvSpPr>
        <p:spPr>
          <a:xfrm>
            <a:off x="539552" y="2364537"/>
            <a:ext cx="4176464" cy="2403979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tr-TR" sz="2400" b="1" dirty="0" smtClean="0">
                <a:solidFill>
                  <a:schemeClr val="accent6"/>
                </a:solidFill>
              </a:rPr>
              <a:t>- Isınma -</a:t>
            </a:r>
            <a:endParaRPr lang="tr-TR" sz="2400" dirty="0">
              <a:solidFill>
                <a:schemeClr val="accent6"/>
              </a:solidFill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tr-TR" sz="2000" dirty="0" smtClean="0"/>
              <a:t>Bir </a:t>
            </a:r>
            <a:r>
              <a:rPr lang="tr-TR" sz="2000" dirty="0"/>
              <a:t>egzersiz seansının başlangıcında kasları, eklemleri, solunum ve dolaşım sistemini aktif egzersiz için hazır hâle getirmek </a:t>
            </a:r>
            <a:r>
              <a:rPr lang="tr-TR" sz="2000" dirty="0" smtClean="0"/>
              <a:t>amacıyla yapılan </a:t>
            </a:r>
            <a:r>
              <a:rPr lang="tr-TR" sz="2000" dirty="0"/>
              <a:t>hafif bedensel ve zihinsel </a:t>
            </a:r>
            <a:r>
              <a:rPr lang="tr-TR" sz="2000" dirty="0" smtClean="0"/>
              <a:t>etkinliklerdir</a:t>
            </a:r>
          </a:p>
        </p:txBody>
      </p:sp>
      <p:grpSp>
        <p:nvGrpSpPr>
          <p:cNvPr id="5" name="Grup 4"/>
          <p:cNvGrpSpPr/>
          <p:nvPr/>
        </p:nvGrpSpPr>
        <p:grpSpPr>
          <a:xfrm>
            <a:off x="1399021" y="972155"/>
            <a:ext cx="6345957" cy="1152128"/>
            <a:chOff x="1436312" y="1097030"/>
            <a:chExt cx="6345957" cy="1152128"/>
          </a:xfrm>
        </p:grpSpPr>
        <p:sp>
          <p:nvSpPr>
            <p:cNvPr id="18" name="İçerik Yer Tutucusu 2"/>
            <p:cNvSpPr txBox="1">
              <a:spLocks/>
            </p:cNvSpPr>
            <p:nvPr/>
          </p:nvSpPr>
          <p:spPr>
            <a:xfrm>
              <a:off x="6126085" y="1097030"/>
              <a:ext cx="1656184" cy="115212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tr-TR" sz="2400" b="1" dirty="0" smtClean="0">
                  <a:solidFill>
                    <a:schemeClr val="accent6"/>
                  </a:solidFill>
                </a:rPr>
                <a:t>Isınma 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tr-TR" sz="2400" b="1" dirty="0" smtClean="0">
                  <a:solidFill>
                    <a:srgbClr val="FF0000"/>
                  </a:solidFill>
                </a:rPr>
                <a:t>Yüklenme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tr-TR" sz="2400" b="1" dirty="0" smtClean="0">
                  <a:solidFill>
                    <a:srgbClr val="00B0F0"/>
                  </a:solidFill>
                </a:rPr>
                <a:t>Soğuma</a:t>
              </a:r>
            </a:p>
          </p:txBody>
        </p:sp>
        <p:sp>
          <p:nvSpPr>
            <p:cNvPr id="19" name="İçerik Yer Tutucusu 2"/>
            <p:cNvSpPr txBox="1">
              <a:spLocks/>
            </p:cNvSpPr>
            <p:nvPr/>
          </p:nvSpPr>
          <p:spPr>
            <a:xfrm>
              <a:off x="1436312" y="1448780"/>
              <a:ext cx="3816424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tr-TR" sz="2400" b="1" dirty="0" smtClean="0"/>
                <a:t>Egzersizin üç aşaması vardır</a:t>
              </a:r>
            </a:p>
          </p:txBody>
        </p:sp>
        <p:sp>
          <p:nvSpPr>
            <p:cNvPr id="20" name="Sağ Ok 19"/>
            <p:cNvSpPr/>
            <p:nvPr/>
          </p:nvSpPr>
          <p:spPr>
            <a:xfrm>
              <a:off x="5252736" y="1340768"/>
              <a:ext cx="690376" cy="66465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21" name="İçerik Yer Tutucusu 2"/>
          <p:cNvSpPr txBox="1">
            <a:spLocks/>
          </p:cNvSpPr>
          <p:nvPr/>
        </p:nvSpPr>
        <p:spPr>
          <a:xfrm>
            <a:off x="1403648" y="4799927"/>
            <a:ext cx="4824536" cy="1304749"/>
          </a:xfrm>
          <a:prstGeom prst="rect">
            <a:avLst/>
          </a:prstGeom>
          <a:ln w="9525">
            <a:solidFill>
              <a:schemeClr val="accent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tr-TR" sz="1800" b="1" dirty="0" smtClean="0">
                <a:solidFill>
                  <a:schemeClr val="accent6"/>
                </a:solidFill>
              </a:rPr>
              <a:t>Isınma</a:t>
            </a:r>
            <a:r>
              <a:rPr lang="tr-TR" sz="1800" dirty="0" smtClean="0"/>
              <a:t> </a:t>
            </a: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tr-TR" sz="1800" dirty="0" smtClean="0"/>
              <a:t>esnetme ile başlamalı</a:t>
            </a: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tr-TR" sz="1800" dirty="0" smtClean="0"/>
              <a:t>kalp hızını hafif yükseltecek dayanıklılık aktiviteleri ile 5-10 dakika sürdürülmelidir!</a:t>
            </a:r>
            <a:endParaRPr lang="tr-TR" sz="1800" dirty="0"/>
          </a:p>
        </p:txBody>
      </p:sp>
      <p:sp>
        <p:nvSpPr>
          <p:cNvPr id="22" name="Sağ Ok 21"/>
          <p:cNvSpPr/>
          <p:nvPr/>
        </p:nvSpPr>
        <p:spPr>
          <a:xfrm>
            <a:off x="591588" y="5119975"/>
            <a:ext cx="690376" cy="66465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45" y="2839256"/>
            <a:ext cx="2670003" cy="178089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90" y="4793774"/>
            <a:ext cx="2555776" cy="1704703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5697918" y="3209364"/>
            <a:ext cx="3240000" cy="3564000"/>
            <a:chOff x="5716353" y="3468178"/>
            <a:chExt cx="2877447" cy="3221272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182" y="3468178"/>
              <a:ext cx="2429846" cy="1368000"/>
            </a:xfrm>
            <a:prstGeom prst="rect">
              <a:avLst/>
            </a:prstGeom>
          </p:spPr>
        </p:pic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6211" y="4266816"/>
              <a:ext cx="2557732" cy="144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353" y="5069450"/>
              <a:ext cx="2877447" cy="1620000"/>
            </a:xfrm>
            <a:prstGeom prst="rect">
              <a:avLst/>
            </a:prstGeom>
          </p:spPr>
        </p:pic>
      </p:grpSp>
      <p:pic>
        <p:nvPicPr>
          <p:cNvPr id="7" name="Resi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83" y="833364"/>
            <a:ext cx="4220250" cy="23760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Egzersiz aşamaları</a:t>
            </a:r>
            <a:endParaRPr lang="tr-TR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İçerik Yer Tutucusu 2"/>
          <p:cNvSpPr>
            <a:spLocks noGrp="1"/>
          </p:cNvSpPr>
          <p:nvPr>
            <p:ph idx="1"/>
          </p:nvPr>
        </p:nvSpPr>
        <p:spPr>
          <a:xfrm>
            <a:off x="539552" y="1052736"/>
            <a:ext cx="4968552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- - Yüklenme - -</a:t>
            </a:r>
            <a:endParaRPr lang="tr-T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000" dirty="0"/>
              <a:t>Bu evre, asıl önerilen egzersizin </a:t>
            </a:r>
            <a:r>
              <a:rPr lang="tr-TR" sz="2000" dirty="0" smtClean="0"/>
              <a:t>yapıldığı evredir </a:t>
            </a:r>
          </a:p>
          <a:p>
            <a:pPr marL="0" indent="0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Yüklenme</a:t>
            </a:r>
            <a:r>
              <a:rPr lang="tr-TR" sz="2000" dirty="0" smtClean="0"/>
              <a:t> </a:t>
            </a:r>
            <a:r>
              <a:rPr lang="tr-TR" sz="2000" dirty="0"/>
              <a:t>aktiviteleri </a:t>
            </a:r>
            <a:r>
              <a:rPr lang="tr-TR" sz="2000" dirty="0" smtClean="0"/>
              <a:t>solunum</a:t>
            </a:r>
            <a:r>
              <a:rPr lang="tr-TR" sz="2000" dirty="0"/>
              <a:t>, dolaşım ve hareket sisteminin </a:t>
            </a:r>
            <a:r>
              <a:rPr lang="tr-TR" sz="2000" dirty="0" smtClean="0"/>
              <a:t>çalışmasını hızlandırır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400" b="1" dirty="0" smtClean="0">
                <a:solidFill>
                  <a:srgbClr val="00B0F0"/>
                </a:solidFill>
              </a:rPr>
              <a:t>- - - Soğuma - - -</a:t>
            </a:r>
            <a:endParaRPr lang="tr-TR" sz="24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tr-TR" sz="2000" dirty="0"/>
              <a:t>Yüklenme döneminden sonra artmış olan kalp hızının ve tansiyonun yavaş yavaş düşürülmesi </a:t>
            </a:r>
            <a:r>
              <a:rPr lang="tr-TR" sz="2000" dirty="0" smtClean="0"/>
              <a:t>gerekir</a:t>
            </a:r>
            <a:r>
              <a:rPr lang="tr-TR" sz="2000" dirty="0"/>
              <a:t>!</a:t>
            </a:r>
            <a:endParaRPr lang="tr-TR" sz="2000" dirty="0" smtClean="0"/>
          </a:p>
          <a:p>
            <a:pPr marL="0" indent="0" algn="just">
              <a:buNone/>
            </a:pPr>
            <a:r>
              <a:rPr lang="tr-TR" sz="2000" b="1" dirty="0" smtClean="0">
                <a:solidFill>
                  <a:srgbClr val="00B0F0"/>
                </a:solidFill>
              </a:rPr>
              <a:t>Soğuma</a:t>
            </a:r>
            <a:r>
              <a:rPr lang="tr-TR" sz="2000" dirty="0" smtClean="0"/>
              <a:t> </a:t>
            </a:r>
            <a:r>
              <a:rPr lang="tr-TR" sz="2000" dirty="0"/>
              <a:t>ile kas ve kanda birikmiş olan laktik asitlerin daha çabuk normale dönmesi sağlanır.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403648" y="5589240"/>
            <a:ext cx="4104456" cy="1015663"/>
          </a:xfrm>
          <a:prstGeom prst="rect">
            <a:avLst/>
          </a:prstGeom>
          <a:ln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tr-TR" sz="2000" dirty="0"/>
              <a:t>Bu evrede egzersiz, </a:t>
            </a:r>
            <a:endParaRPr lang="tr-TR" sz="2000" dirty="0" smtClean="0"/>
          </a:p>
          <a:p>
            <a:pPr algn="just"/>
            <a:r>
              <a:rPr lang="tr-TR" sz="2000" dirty="0" smtClean="0"/>
              <a:t>5-10 </a:t>
            </a:r>
            <a:r>
              <a:rPr lang="tr-TR" sz="2000" dirty="0"/>
              <a:t>dakika düşük şiddette devam </a:t>
            </a:r>
            <a:r>
              <a:rPr lang="tr-TR" sz="2000" dirty="0" smtClean="0"/>
              <a:t>ettikten </a:t>
            </a:r>
            <a:r>
              <a:rPr lang="tr-TR" sz="2000" dirty="0"/>
              <a:t>sonra </a:t>
            </a:r>
            <a:r>
              <a:rPr lang="tr-TR" sz="2000" dirty="0" smtClean="0"/>
              <a:t>bitirilmelidir!</a:t>
            </a:r>
            <a:endParaRPr lang="tr-TR" sz="2000" dirty="0"/>
          </a:p>
        </p:txBody>
      </p:sp>
      <p:sp>
        <p:nvSpPr>
          <p:cNvPr id="5" name="Sağ Ok 4"/>
          <p:cNvSpPr/>
          <p:nvPr/>
        </p:nvSpPr>
        <p:spPr>
          <a:xfrm>
            <a:off x="626412" y="5764745"/>
            <a:ext cx="690376" cy="66465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07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nerilen aktivite süresi, sıklığı ve şiddeti</a:t>
            </a:r>
            <a:endParaRPr lang="tr-TR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739750" y="1668769"/>
            <a:ext cx="7664500" cy="752119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v-SE" sz="2400" dirty="0" smtClean="0"/>
              <a:t>Haftada </a:t>
            </a:r>
            <a:r>
              <a:rPr lang="sv-SE" sz="2400" dirty="0"/>
              <a:t>1-2 defa 15-30 dakikalık orta</a:t>
            </a:r>
            <a:r>
              <a:rPr lang="tr-TR" sz="2400" dirty="0"/>
              <a:t> şiddette egzersiz </a:t>
            </a:r>
            <a:r>
              <a:rPr lang="tr-TR" sz="2400" dirty="0" smtClean="0"/>
              <a:t>yapın</a:t>
            </a:r>
            <a:endParaRPr lang="tr-TR" sz="2400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58246" y="2942312"/>
            <a:ext cx="8308220" cy="1278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r-TR" sz="2400" dirty="0" smtClean="0"/>
              <a:t>Bu aşamaya ulaştığınızda; haftada 2-3 gün 30 dakikalık egzersizden, haftada 3-4 gün 30 dakikalık egzersize doğru ilerleyin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251520" y="4653136"/>
            <a:ext cx="8712968" cy="1435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r-TR" sz="2800" dirty="0" smtClean="0"/>
              <a:t>Bazı günler egzersiz sürenizi 60 dakikaya kadar uzatın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r-TR" sz="2800" dirty="0" smtClean="0"/>
              <a:t>Daha yüksek şiddetli aktiviteler tercih edin</a:t>
            </a:r>
          </a:p>
        </p:txBody>
      </p:sp>
      <p:sp>
        <p:nvSpPr>
          <p:cNvPr id="18" name="İçerik Yer Tutucusu 2"/>
          <p:cNvSpPr txBox="1">
            <a:spLocks/>
          </p:cNvSpPr>
          <p:nvPr/>
        </p:nvSpPr>
        <p:spPr>
          <a:xfrm>
            <a:off x="332232" y="899467"/>
            <a:ext cx="8560248" cy="556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00B0F0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r-TR" b="1" dirty="0" smtClean="0">
                <a:solidFill>
                  <a:srgbClr val="FF0000"/>
                </a:solidFill>
              </a:rPr>
              <a:t>Unutmayın </a:t>
            </a:r>
            <a:r>
              <a:rPr lang="tr-T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tr-TR" b="1" dirty="0" smtClean="0">
                <a:solidFill>
                  <a:srgbClr val="FF0000"/>
                </a:solidFill>
              </a:rPr>
              <a:t> Egzersizlere yavaş başlamalısınız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nerilen aktivite süresi, sıklığı ve şiddeti</a:t>
            </a:r>
            <a:endParaRPr lang="tr-TR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291876" y="1552014"/>
            <a:ext cx="8560248" cy="38164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2800" b="1" dirty="0" smtClean="0"/>
              <a:t>* G</a:t>
            </a:r>
            <a:r>
              <a:rPr lang="sv-SE" sz="2800" b="1" dirty="0" smtClean="0"/>
              <a:t>ünde 60 dakika</a:t>
            </a:r>
            <a:r>
              <a:rPr lang="tr-TR" sz="2800" b="1" dirty="0" smtClean="0"/>
              <a:t>;</a:t>
            </a:r>
            <a:r>
              <a:rPr lang="sv-SE" sz="2800" b="1" dirty="0" smtClean="0"/>
              <a:t> </a:t>
            </a:r>
            <a:endParaRPr lang="tr-TR" sz="2800" b="1" dirty="0" smtClean="0"/>
          </a:p>
          <a:p>
            <a:pPr lvl="1" algn="just"/>
            <a:r>
              <a:rPr lang="sv-SE" sz="2400" b="1" dirty="0" smtClean="0">
                <a:solidFill>
                  <a:schemeClr val="accent6"/>
                </a:solidFill>
              </a:rPr>
              <a:t>orta şiddetliden</a:t>
            </a:r>
            <a:r>
              <a:rPr lang="tr-TR" sz="2400" b="1" dirty="0" smtClean="0">
                <a:solidFill>
                  <a:schemeClr val="accent6"/>
                </a:solidFill>
              </a:rPr>
              <a:t> </a:t>
            </a:r>
            <a:r>
              <a:rPr lang="tr-TR" sz="2400" dirty="0" smtClean="0">
                <a:sym typeface="Wingdings" panose="05000000000000000000" pitchFamily="2" charset="2"/>
              </a:rPr>
              <a:t> </a:t>
            </a:r>
            <a:r>
              <a:rPr lang="sv-SE" sz="2400" b="1" dirty="0" smtClean="0">
                <a:solidFill>
                  <a:srgbClr val="FF0000"/>
                </a:solidFill>
              </a:rPr>
              <a:t>yüksek</a:t>
            </a:r>
            <a:r>
              <a:rPr lang="tr-TR" sz="2400" b="1" dirty="0" smtClean="0">
                <a:solidFill>
                  <a:srgbClr val="FF0000"/>
                </a:solidFill>
              </a:rPr>
              <a:t> şiddetli aktivitelere</a:t>
            </a:r>
            <a:r>
              <a:rPr lang="tr-TR" sz="2400" dirty="0" smtClean="0"/>
              <a:t> doğru şiddeti değişen aktiviteler olmalı</a:t>
            </a:r>
          </a:p>
          <a:p>
            <a:pPr marL="0" indent="0" algn="just">
              <a:buNone/>
            </a:pPr>
            <a:r>
              <a:rPr lang="tr-TR" sz="2800" b="1" dirty="0" smtClean="0"/>
              <a:t>* * Aktivite tercihleriniz içinde; </a:t>
            </a:r>
          </a:p>
          <a:p>
            <a:pPr lvl="1"/>
            <a:r>
              <a:rPr lang="tr-TR" sz="2400" b="1" u="sng" dirty="0" smtClean="0"/>
              <a:t>haftada en az 3 defa</a:t>
            </a:r>
            <a:r>
              <a:rPr lang="tr-TR" sz="2400" b="1" dirty="0" smtClean="0"/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yüksek şiddette aktiviteler </a:t>
            </a:r>
          </a:p>
          <a:p>
            <a:pPr lvl="1"/>
            <a:r>
              <a:rPr lang="tr-TR" sz="2400" b="1" u="sng" dirty="0"/>
              <a:t>haftada en az 3 defa</a:t>
            </a:r>
            <a:r>
              <a:rPr lang="tr-TR" sz="2400" b="1" dirty="0"/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kuvvet aktiviteleri</a:t>
            </a:r>
            <a:r>
              <a:rPr lang="tr-TR" sz="2400" dirty="0" smtClean="0"/>
              <a:t> </a:t>
            </a:r>
          </a:p>
          <a:p>
            <a:pPr marL="457200" lvl="1" indent="0">
              <a:buNone/>
            </a:pPr>
            <a:r>
              <a:rPr lang="tr-TR" b="1" dirty="0" smtClean="0"/>
              <a:t>yer almalı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668709"/>
              </p:ext>
            </p:extLst>
          </p:nvPr>
        </p:nvGraphicFramePr>
        <p:xfrm>
          <a:off x="89574" y="674769"/>
          <a:ext cx="5913448" cy="610081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1236631493"/>
                    </a:ext>
                  </a:extLst>
                </a:gridCol>
                <a:gridCol w="4113248">
                  <a:extLst>
                    <a:ext uri="{9D8B030D-6E8A-4147-A177-3AD203B41FA5}">
                      <a16:colId xmlns:a16="http://schemas.microsoft.com/office/drawing/2014/main" val="2331402585"/>
                    </a:ext>
                  </a:extLst>
                </a:gridCol>
              </a:tblGrid>
              <a:tr h="3336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Aktivite Tipi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12-18 yaş grubu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94445"/>
                  </a:ext>
                </a:extLst>
              </a:tr>
              <a:tr h="848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Orta şiddetli </a:t>
                      </a:r>
                      <a:r>
                        <a:rPr lang="tr-TR" sz="1400" dirty="0" smtClean="0">
                          <a:solidFill>
                            <a:srgbClr val="0070C0"/>
                          </a:solidFill>
                          <a:effectLst/>
                        </a:rPr>
                        <a:t>Dayanıklılık</a:t>
                      </a:r>
                      <a:r>
                        <a:rPr lang="tr-TR" sz="14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tr-TR" sz="1400" dirty="0" smtClean="0">
                          <a:solidFill>
                            <a:srgbClr val="0070C0"/>
                          </a:solidFill>
                          <a:effectLst/>
                        </a:rPr>
                        <a:t>Aktiviteleri</a:t>
                      </a:r>
                      <a:r>
                        <a:rPr lang="tr-TR" sz="14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tr-TR" sz="1400" dirty="0" smtClean="0">
                          <a:solidFill>
                            <a:srgbClr val="0070C0"/>
                          </a:solidFill>
                          <a:effectLst/>
                        </a:rPr>
                        <a:t>(Aerobik) 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Paten kayma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Bisiklete binme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Ev ve bahçe işleri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Yakalama-fırlatma içeren sporlar (frizbi gibi)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139019"/>
                  </a:ext>
                </a:extLst>
              </a:tr>
              <a:tr h="2122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Yüksek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Şiddetli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Aktiviteler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Tempolu koşma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Tempolu bisiklet binme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İp atlama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Karate gibi sporlar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Basketbol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Yüzme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Tenis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Futbol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Hızlı dans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Boks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70944"/>
                  </a:ext>
                </a:extLst>
              </a:tr>
              <a:tr h="14854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Kas Kuvvetlendiren Aktiviteler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Halat çekme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Modifiye sınav (dizler bükülü)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Vücut ağırlığını, dirençli bantları ya da ağırlık aletlerini kullanarak yapılan fiziksel aktiviteler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Yapay duvara tırmanma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Mekik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Jimnastik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925410"/>
                  </a:ext>
                </a:extLst>
              </a:tr>
              <a:tr h="12865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Kemikleri Kuvvetlendiren Aktiviteler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Sıçrama, zıplama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İp atlama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Koşma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Basketbol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70C0"/>
                          </a:solidFill>
                          <a:effectLst/>
                        </a:rPr>
                        <a:t>Tenis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solidFill>
                            <a:srgbClr val="0070C0"/>
                          </a:solidFill>
                          <a:effectLst/>
                        </a:rPr>
                        <a:t>Voleybol</a:t>
                      </a:r>
                      <a:endParaRPr lang="tr-TR" sz="14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45568" marR="4556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445949"/>
                  </a:ext>
                </a:extLst>
              </a:tr>
            </a:tbl>
          </a:graphicData>
        </a:graphic>
      </p:graphicFrame>
      <p:sp>
        <p:nvSpPr>
          <p:cNvPr id="16" name="Unvan 1"/>
          <p:cNvSpPr txBox="1">
            <a:spLocks/>
          </p:cNvSpPr>
          <p:nvPr/>
        </p:nvSpPr>
        <p:spPr bwMode="auto">
          <a:xfrm>
            <a:off x="0" y="11472"/>
            <a:ext cx="9144000" cy="5826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tr-TR" sz="3600" b="1" dirty="0" smtClean="0">
                <a:solidFill>
                  <a:srgbClr val="FF0000"/>
                </a:solidFill>
              </a:rPr>
              <a:t>Hangi aktiviteleri yapabilirsiniz?</a:t>
            </a:r>
            <a:endParaRPr lang="tr-TR" altLang="tr-TR" sz="36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6156176" y="3005094"/>
            <a:ext cx="2885800" cy="1440160"/>
          </a:xfrm>
          <a:prstGeom prst="rect">
            <a:avLst/>
          </a:prstGeom>
          <a:ln w="19050">
            <a:solidFill>
              <a:srgbClr val="FF0000"/>
            </a:solidFill>
            <a:prstDash val="sysDot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2400" b="1" dirty="0" smtClean="0">
                <a:solidFill>
                  <a:srgbClr val="0070C0"/>
                </a:solidFill>
              </a:rPr>
              <a:t>İyi planlanmış aktivite programları dört tip aktiviteyi de içermelidir </a:t>
            </a:r>
            <a:r>
              <a:rPr lang="tr-TR" sz="2000" dirty="0" smtClean="0"/>
              <a:t>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18044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6856" flipH="1">
            <a:off x="-317825" y="2948792"/>
            <a:ext cx="5058956" cy="3372637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20518694">
            <a:off x="3751234" y="2414238"/>
            <a:ext cx="5140221" cy="2218256"/>
          </a:xfrm>
        </p:spPr>
        <p:txBody>
          <a:bodyPr>
            <a:normAutofit fontScale="90000"/>
          </a:bodyPr>
          <a:lstStyle/>
          <a:p>
            <a:r>
              <a:rPr lang="tr-TR" sz="49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Hareket edelim </a:t>
            </a:r>
            <a:r>
              <a:rPr lang="tr-TR" sz="5300" b="1" dirty="0">
                <a:solidFill>
                  <a:srgbClr val="FFC000"/>
                </a:solidFill>
                <a:latin typeface="Comic Sans MS" panose="030F0702030302020204" pitchFamily="66" charset="0"/>
              </a:rPr>
              <a:t>A</a:t>
            </a:r>
            <a:r>
              <a:rPr lang="tr-TR" sz="53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ktif olalım</a:t>
            </a:r>
            <a:r>
              <a:rPr lang="tr-TR" b="1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/>
            </a:r>
            <a:br>
              <a:rPr lang="tr-TR" b="1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tr-TR" sz="56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Mutlu yaşayalım</a:t>
            </a:r>
            <a:endParaRPr lang="tr-TR" sz="56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İkizkenar Üçgen 3"/>
          <p:cNvSpPr/>
          <p:nvPr/>
        </p:nvSpPr>
        <p:spPr>
          <a:xfrm>
            <a:off x="107504" y="4869161"/>
            <a:ext cx="9018912" cy="1967805"/>
          </a:xfrm>
          <a:prstGeom prst="triangle">
            <a:avLst>
              <a:gd name="adj" fmla="val 9193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İkizkenar Üçgen 4"/>
          <p:cNvSpPr/>
          <p:nvPr/>
        </p:nvSpPr>
        <p:spPr>
          <a:xfrm flipH="1" flipV="1">
            <a:off x="8386235" y="4869159"/>
            <a:ext cx="741785" cy="1967807"/>
          </a:xfrm>
          <a:prstGeom prst="triangl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İkizkenar Üçgen 5"/>
          <p:cNvSpPr/>
          <p:nvPr/>
        </p:nvSpPr>
        <p:spPr>
          <a:xfrm rot="10800000" flipV="1">
            <a:off x="7524328" y="4883386"/>
            <a:ext cx="853114" cy="1953580"/>
          </a:xfrm>
          <a:prstGeom prst="triangle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36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tr-TR" sz="2800" dirty="0">
                <a:solidFill>
                  <a:srgbClr val="00B0F0"/>
                </a:solidFill>
              </a:rPr>
              <a:t>Materyali Hazırlayanlar</a:t>
            </a:r>
            <a:br>
              <a:rPr lang="tr-TR" sz="2800" dirty="0">
                <a:solidFill>
                  <a:srgbClr val="00B0F0"/>
                </a:solidFill>
              </a:rPr>
            </a:br>
            <a:r>
              <a:rPr lang="tr-TR" sz="2800" dirty="0">
                <a:solidFill>
                  <a:srgbClr val="00B0F0"/>
                </a:solidFill>
              </a:rPr>
              <a:t>(Soyadına göre alfabetik sıra ile</a:t>
            </a:r>
            <a:r>
              <a:rPr lang="tr-TR" sz="2800" dirty="0" smtClean="0">
                <a:solidFill>
                  <a:srgbClr val="00B0F0"/>
                </a:solidFill>
              </a:rPr>
              <a:t>)</a:t>
            </a:r>
          </a:p>
          <a:p>
            <a:pPr marL="0" indent="0" algn="ctr">
              <a:buNone/>
            </a:pPr>
            <a:endParaRPr lang="tr-TR" sz="2800" dirty="0"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tr-TR" sz="2800" dirty="0" smtClean="0">
                <a:ea typeface="+mj-ea"/>
                <a:cs typeface="+mj-cs"/>
              </a:rPr>
              <a:t>Prof. Dr. Berrin AKMAN</a:t>
            </a:r>
          </a:p>
          <a:p>
            <a:pPr marL="0" indent="0" algn="ctr">
              <a:buNone/>
            </a:pPr>
            <a:r>
              <a:rPr lang="tr-TR" sz="2800" dirty="0" smtClean="0">
                <a:ea typeface="+mj-ea"/>
                <a:cs typeface="+mj-cs"/>
              </a:rPr>
              <a:t>Dyt</a:t>
            </a:r>
            <a:r>
              <a:rPr lang="tr-TR" sz="2800" dirty="0">
                <a:ea typeface="+mj-ea"/>
                <a:cs typeface="+mj-cs"/>
              </a:rPr>
              <a:t>. Meral ÇARKCI</a:t>
            </a:r>
          </a:p>
          <a:p>
            <a:pPr marL="0" indent="0" algn="ctr">
              <a:buNone/>
            </a:pPr>
            <a:r>
              <a:rPr lang="tr-TR" sz="2800" dirty="0">
                <a:ea typeface="+mj-ea"/>
                <a:cs typeface="+mj-cs"/>
              </a:rPr>
              <a:t>Dyt. H. Berna KARAKAŞ</a:t>
            </a:r>
          </a:p>
          <a:p>
            <a:pPr marL="0" indent="0" algn="ctr">
              <a:buNone/>
            </a:pPr>
            <a:r>
              <a:rPr lang="tr-TR" sz="2800" dirty="0">
                <a:ea typeface="+mj-ea"/>
                <a:cs typeface="+mj-cs"/>
              </a:rPr>
              <a:t>Öğr. Gör. </a:t>
            </a:r>
            <a:r>
              <a:rPr lang="tr-TR" sz="2800" dirty="0" smtClean="0">
                <a:ea typeface="+mj-ea"/>
                <a:cs typeface="+mj-cs"/>
              </a:rPr>
              <a:t>Dr. Asiye </a:t>
            </a:r>
            <a:r>
              <a:rPr lang="tr-TR" sz="2800" dirty="0">
                <a:ea typeface="+mj-ea"/>
                <a:cs typeface="+mj-cs"/>
              </a:rPr>
              <a:t>UĞRAŞ </a:t>
            </a:r>
            <a:r>
              <a:rPr lang="tr-TR" sz="2800" dirty="0" smtClean="0">
                <a:ea typeface="+mj-ea"/>
                <a:cs typeface="+mj-cs"/>
              </a:rPr>
              <a:t>DİKMEN</a:t>
            </a:r>
          </a:p>
          <a:p>
            <a:pPr marL="0" indent="0" algn="ctr">
              <a:buNone/>
            </a:pPr>
            <a:r>
              <a:rPr lang="tr-TR" sz="2800" dirty="0" smtClean="0">
                <a:ea typeface="+mj-ea"/>
                <a:cs typeface="+mj-cs"/>
              </a:rPr>
              <a:t>Prof. Dr. Nurcan </a:t>
            </a:r>
            <a:r>
              <a:rPr lang="tr-TR" sz="2800" smtClean="0">
                <a:ea typeface="+mj-ea"/>
                <a:cs typeface="+mj-cs"/>
              </a:rPr>
              <a:t>YABANCI AYHAN</a:t>
            </a:r>
            <a:endParaRPr lang="tr-TR" sz="28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13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Fiziksel aktivite nedir?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1799692" y="2731037"/>
            <a:ext cx="5661704" cy="2924280"/>
            <a:chOff x="395536" y="2996952"/>
            <a:chExt cx="8475902" cy="3816424"/>
          </a:xfrm>
        </p:grpSpPr>
        <p:sp>
          <p:nvSpPr>
            <p:cNvPr id="9" name="İçerik Yer Tutucusu 2"/>
            <p:cNvSpPr txBox="1">
              <a:spLocks/>
            </p:cNvSpPr>
            <p:nvPr/>
          </p:nvSpPr>
          <p:spPr>
            <a:xfrm>
              <a:off x="728899" y="3068960"/>
              <a:ext cx="8142539" cy="36724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324000">
                <a:spcBef>
                  <a:spcPts val="0"/>
                </a:spcBef>
              </a:pPr>
              <a:r>
                <a:rPr lang="tr-TR" sz="2000" dirty="0" smtClean="0"/>
                <a:t>Oyun oynamak</a:t>
              </a:r>
            </a:p>
            <a:p>
              <a:pPr indent="-324000">
                <a:spcBef>
                  <a:spcPts val="0"/>
                </a:spcBef>
              </a:pPr>
              <a:r>
                <a:rPr lang="tr-TR" sz="2000" dirty="0"/>
                <a:t>Boş zamanlar (teneffüs</a:t>
              </a:r>
              <a:r>
                <a:rPr lang="tr-TR" sz="2000" dirty="0" smtClean="0"/>
                <a:t>)</a:t>
              </a:r>
              <a:endParaRPr lang="tr-TR" sz="2000" dirty="0"/>
            </a:p>
            <a:p>
              <a:pPr indent="-324000">
                <a:spcBef>
                  <a:spcPts val="0"/>
                </a:spcBef>
              </a:pPr>
              <a:r>
                <a:rPr lang="tr-TR" sz="2000" dirty="0"/>
                <a:t>Beden Eğitimi </a:t>
              </a:r>
              <a:r>
                <a:rPr lang="tr-TR" sz="2000" dirty="0" smtClean="0"/>
                <a:t>dersleri</a:t>
              </a:r>
              <a:endParaRPr lang="tr-TR" sz="2000" dirty="0"/>
            </a:p>
            <a:p>
              <a:pPr indent="-324000">
                <a:spcBef>
                  <a:spcPts val="0"/>
                </a:spcBef>
              </a:pPr>
              <a:r>
                <a:rPr lang="tr-TR" sz="2000" dirty="0" smtClean="0"/>
                <a:t>Yürümek</a:t>
              </a:r>
              <a:endParaRPr lang="tr-TR" sz="2000" dirty="0"/>
            </a:p>
            <a:p>
              <a:pPr indent="-324000">
                <a:spcBef>
                  <a:spcPts val="0"/>
                </a:spcBef>
              </a:pPr>
              <a:r>
                <a:rPr lang="tr-TR" sz="2000" dirty="0"/>
                <a:t>Merdiven inip </a:t>
              </a:r>
              <a:r>
                <a:rPr lang="tr-TR" sz="2000" dirty="0" smtClean="0"/>
                <a:t>çıkmak</a:t>
              </a:r>
              <a:endParaRPr lang="tr-TR" sz="2000" dirty="0"/>
            </a:p>
            <a:p>
              <a:pPr indent="-324000">
                <a:spcBef>
                  <a:spcPts val="0"/>
                </a:spcBef>
              </a:pPr>
              <a:r>
                <a:rPr lang="tr-TR" sz="2000" dirty="0" smtClean="0"/>
                <a:t>Ev işleri</a:t>
              </a:r>
            </a:p>
            <a:p>
              <a:pPr indent="-324000">
                <a:spcBef>
                  <a:spcPts val="0"/>
                </a:spcBef>
              </a:pPr>
              <a:r>
                <a:rPr lang="tr-TR" sz="2000" dirty="0" smtClean="0"/>
                <a:t>Bahçe işleri </a:t>
              </a:r>
            </a:p>
            <a:p>
              <a:pPr indent="-324000">
                <a:spcBef>
                  <a:spcPts val="0"/>
                </a:spcBef>
              </a:pPr>
              <a:r>
                <a:rPr lang="tr-TR" sz="2000" dirty="0" smtClean="0"/>
                <a:t>Yemek yemek, banyo yapmak  gibi günlük yaşamı sürdürmek için yapılan etkinlikler</a:t>
              </a:r>
            </a:p>
          </p:txBody>
        </p:sp>
        <p:sp>
          <p:nvSpPr>
            <p:cNvPr id="5" name="Yuvarlatılmış Dikdörtgen 4"/>
            <p:cNvSpPr/>
            <p:nvPr/>
          </p:nvSpPr>
          <p:spPr>
            <a:xfrm>
              <a:off x="395536" y="2996952"/>
              <a:ext cx="8475902" cy="3816424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457199" y="783213"/>
            <a:ext cx="8229601" cy="2016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dirty="0" smtClean="0"/>
              <a:t>Günlük yaşamda </a:t>
            </a:r>
            <a:r>
              <a:rPr lang="tr-TR" sz="2800" dirty="0"/>
              <a:t>iskelet </a:t>
            </a:r>
            <a:r>
              <a:rPr lang="tr-TR" sz="2800" dirty="0" smtClean="0"/>
              <a:t>kaslarını kullanarak </a:t>
            </a:r>
            <a:r>
              <a:rPr lang="tr-TR" sz="2800" dirty="0"/>
              <a:t>yapılan ve enerji harcamasını gerektiren her </a:t>
            </a:r>
            <a:r>
              <a:rPr lang="tr-TR" sz="2800" dirty="0" smtClean="0"/>
              <a:t>hareket</a:t>
            </a:r>
          </a:p>
          <a:p>
            <a:pPr marL="0" indent="0" algn="ctr">
              <a:buNone/>
            </a:pPr>
            <a:endParaRPr lang="tr-TR" sz="2800" dirty="0"/>
          </a:p>
          <a:p>
            <a:pPr marL="0" indent="0" algn="ctr">
              <a:buNone/>
            </a:pPr>
            <a:r>
              <a:rPr lang="tr-TR" sz="2800" dirty="0" smtClean="0"/>
              <a:t>fiziksel aktivitedir!</a:t>
            </a:r>
          </a:p>
        </p:txBody>
      </p:sp>
      <p:sp>
        <p:nvSpPr>
          <p:cNvPr id="8" name="Aşağı Ok 7"/>
          <p:cNvSpPr/>
          <p:nvPr/>
        </p:nvSpPr>
        <p:spPr>
          <a:xfrm>
            <a:off x="4300298" y="1746209"/>
            <a:ext cx="54340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567558" y="5791175"/>
            <a:ext cx="631980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FF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Egzersiz</a:t>
            </a:r>
            <a:r>
              <a:rPr lang="tr-TR" sz="2800" dirty="0"/>
              <a:t> ve </a:t>
            </a:r>
            <a:r>
              <a:rPr lang="tr-TR" sz="2800" b="1" dirty="0">
                <a:solidFill>
                  <a:srgbClr val="FF0000"/>
                </a:solidFill>
              </a:rPr>
              <a:t>Spor</a:t>
            </a:r>
            <a:r>
              <a:rPr lang="tr-TR" sz="2800" dirty="0"/>
              <a:t> da </a:t>
            </a:r>
            <a:r>
              <a:rPr lang="tr-TR" sz="28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b="1" dirty="0">
                <a:solidFill>
                  <a:srgbClr val="FF0000"/>
                </a:solidFill>
              </a:rPr>
              <a:t>F</a:t>
            </a:r>
            <a:r>
              <a:rPr lang="tr-TR" sz="2800" b="1" dirty="0" smtClean="0">
                <a:solidFill>
                  <a:srgbClr val="FF0000"/>
                </a:solidFill>
              </a:rPr>
              <a:t>iziksel </a:t>
            </a:r>
            <a:r>
              <a:rPr lang="tr-TR" sz="2800" b="1" dirty="0">
                <a:solidFill>
                  <a:srgbClr val="FF0000"/>
                </a:solidFill>
              </a:rPr>
              <a:t>A</a:t>
            </a:r>
            <a:r>
              <a:rPr lang="tr-TR" sz="2800" b="1" dirty="0" smtClean="0">
                <a:solidFill>
                  <a:srgbClr val="FF0000"/>
                </a:solidFill>
              </a:rPr>
              <a:t>ktivitedir!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0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Egzersiz nedir?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457199" y="836712"/>
            <a:ext cx="8229601" cy="35283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dirty="0"/>
              <a:t>Fiziksel uygunluğun bir veya daha fazla bileşeninin korunmasını veya geliştirilmesini amaçlayan </a:t>
            </a:r>
            <a:endParaRPr lang="tr-TR" sz="2800" dirty="0" smtClean="0"/>
          </a:p>
          <a:p>
            <a:pPr marL="0" indent="0" algn="ctr">
              <a:buNone/>
            </a:pPr>
            <a:endParaRPr lang="tr-TR" sz="2800" dirty="0"/>
          </a:p>
          <a:p>
            <a:pPr marL="0" indent="0" algn="ctr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düzenli</a:t>
            </a:r>
            <a:r>
              <a:rPr lang="tr-TR" sz="2800" b="1" dirty="0">
                <a:solidFill>
                  <a:srgbClr val="FF0000"/>
                </a:solidFill>
              </a:rPr>
              <a:t>, </a:t>
            </a:r>
            <a:r>
              <a:rPr lang="tr-TR" sz="2800" b="1" dirty="0" smtClean="0">
                <a:solidFill>
                  <a:srgbClr val="FF0000"/>
                </a:solidFill>
              </a:rPr>
              <a:t>planlanmış, tekrarlı </a:t>
            </a:r>
          </a:p>
          <a:p>
            <a:pPr marL="0" indent="0" algn="ctr">
              <a:buNone/>
            </a:pPr>
            <a:r>
              <a:rPr lang="tr-TR" sz="2800" dirty="0" smtClean="0"/>
              <a:t>fiziksel aktivitelerdir</a:t>
            </a:r>
            <a:r>
              <a:rPr lang="tr-TR" sz="2800" dirty="0"/>
              <a:t>!</a:t>
            </a:r>
          </a:p>
        </p:txBody>
      </p:sp>
      <p:sp>
        <p:nvSpPr>
          <p:cNvPr id="8" name="Aşağı Ok 7"/>
          <p:cNvSpPr/>
          <p:nvPr/>
        </p:nvSpPr>
        <p:spPr>
          <a:xfrm>
            <a:off x="4300298" y="1844824"/>
            <a:ext cx="54340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73547" y="3573016"/>
            <a:ext cx="9072000" cy="2376000"/>
            <a:chOff x="10792" y="3573016"/>
            <a:chExt cx="9125760" cy="2448272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0" t="9400" r="29517" b="8679"/>
            <a:stretch/>
          </p:blipFill>
          <p:spPr>
            <a:xfrm>
              <a:off x="6587670" y="3573016"/>
              <a:ext cx="2548882" cy="2448272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89" t="9400" r="8907" b="8679"/>
            <a:stretch/>
          </p:blipFill>
          <p:spPr>
            <a:xfrm>
              <a:off x="3272855" y="3573016"/>
              <a:ext cx="3411527" cy="2448272"/>
            </a:xfrm>
            <a:prstGeom prst="rect">
              <a:avLst/>
            </a:prstGeom>
          </p:spPr>
        </p:pic>
        <p:pic>
          <p:nvPicPr>
            <p:cNvPr id="13" name="Resim 1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89" t="9400" r="8907" b="8679"/>
            <a:stretch/>
          </p:blipFill>
          <p:spPr>
            <a:xfrm>
              <a:off x="10792" y="3573016"/>
              <a:ext cx="3411527" cy="2448272"/>
            </a:xfrm>
            <a:prstGeom prst="rect">
              <a:avLst/>
            </a:prstGeom>
          </p:spPr>
        </p:pic>
      </p:grp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 nedir?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457199" y="836712"/>
            <a:ext cx="8229601" cy="3024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dirty="0" smtClean="0"/>
              <a:t>Belirli </a:t>
            </a:r>
            <a:r>
              <a:rPr lang="tr-TR" sz="2800" dirty="0"/>
              <a:t>kurallar içerisinde yapılan, </a:t>
            </a:r>
            <a:endParaRPr lang="tr-TR" sz="2800" dirty="0" smtClean="0"/>
          </a:p>
          <a:p>
            <a:pPr marL="0" indent="0" algn="ctr">
              <a:buNone/>
            </a:pPr>
            <a:r>
              <a:rPr lang="tr-TR" sz="2800" dirty="0" smtClean="0"/>
              <a:t>genellikle </a:t>
            </a:r>
            <a:r>
              <a:rPr lang="tr-TR" sz="2800" dirty="0"/>
              <a:t>yarışma amacı taşıyan, </a:t>
            </a:r>
            <a:endParaRPr lang="tr-TR" sz="2800" dirty="0" smtClean="0"/>
          </a:p>
          <a:p>
            <a:pPr marL="0" indent="0" algn="ctr">
              <a:buNone/>
            </a:pPr>
            <a:r>
              <a:rPr lang="tr-TR" sz="2800" dirty="0" smtClean="0"/>
              <a:t>lisanslı </a:t>
            </a:r>
            <a:r>
              <a:rPr lang="tr-TR" sz="2800" dirty="0"/>
              <a:t>amatör ve profesyonel sporcuların gerçekleştirdiği </a:t>
            </a:r>
            <a:endParaRPr lang="tr-TR" sz="2800" dirty="0" smtClean="0"/>
          </a:p>
          <a:p>
            <a:pPr marL="0" indent="0" algn="ctr">
              <a:buNone/>
            </a:pPr>
            <a:endParaRPr lang="tr-TR" sz="2800" dirty="0"/>
          </a:p>
          <a:p>
            <a:pPr marL="0" indent="0" algn="ctr">
              <a:buNone/>
            </a:pPr>
            <a:r>
              <a:rPr lang="tr-TR" sz="2800" dirty="0" smtClean="0"/>
              <a:t>fiziksel aktivitedir!</a:t>
            </a:r>
            <a:endParaRPr lang="tr-TR" sz="2800" dirty="0"/>
          </a:p>
        </p:txBody>
      </p:sp>
      <p:sp>
        <p:nvSpPr>
          <p:cNvPr id="8" name="Aşağı Ok 7"/>
          <p:cNvSpPr/>
          <p:nvPr/>
        </p:nvSpPr>
        <p:spPr>
          <a:xfrm>
            <a:off x="4300298" y="2852936"/>
            <a:ext cx="54340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951819" y="4077072"/>
            <a:ext cx="3240360" cy="1938992"/>
          </a:xfrm>
          <a:prstGeom prst="rect">
            <a:avLst/>
          </a:prstGeom>
          <a:ln w="19050"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2"/>
                </a:solidFill>
              </a:rPr>
              <a:t>Semt </a:t>
            </a:r>
            <a:r>
              <a:rPr lang="tr-TR" sz="2400" dirty="0">
                <a:solidFill>
                  <a:schemeClr val="accent2"/>
                </a:solidFill>
              </a:rPr>
              <a:t>sahalarında oynanan basketbol, futbol gibi aktiviteler de günlük yaşamda </a:t>
            </a:r>
            <a:endParaRPr lang="tr-TR" sz="2400" dirty="0" smtClean="0">
              <a:solidFill>
                <a:schemeClr val="accent2"/>
              </a:solidFill>
            </a:endParaRPr>
          </a:p>
          <a:p>
            <a:pPr algn="ctr"/>
            <a:r>
              <a:rPr lang="tr-TR" sz="2400" dirty="0" smtClean="0">
                <a:solidFill>
                  <a:schemeClr val="accent2"/>
                </a:solidFill>
              </a:rPr>
              <a:t>spor </a:t>
            </a:r>
            <a:r>
              <a:rPr lang="tr-TR" sz="2400" dirty="0">
                <a:solidFill>
                  <a:schemeClr val="accent2"/>
                </a:solidFill>
              </a:rPr>
              <a:t>olarak </a:t>
            </a:r>
            <a:r>
              <a:rPr lang="tr-TR" sz="2400" dirty="0" smtClean="0">
                <a:solidFill>
                  <a:schemeClr val="accent2"/>
                </a:solidFill>
              </a:rPr>
              <a:t>yerleşmiştir </a:t>
            </a:r>
            <a:endParaRPr lang="tr-TR" sz="2400" dirty="0">
              <a:solidFill>
                <a:schemeClr val="accent2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Fiziksel aktivite;</a:t>
            </a:r>
            <a:endParaRPr lang="tr-TR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Sağlıklı büyüme ve gelişmenizi ,güçlü kemik ve kas yapısına sahip </a:t>
            </a:r>
            <a:r>
              <a:rPr lang="tr-TR" sz="2400" dirty="0" smtClean="0">
                <a:solidFill>
                  <a:srgbClr val="0070C0"/>
                </a:solidFill>
              </a:rPr>
              <a:t>olmanızı</a:t>
            </a:r>
            <a:endParaRPr lang="tr-TR" sz="2400" dirty="0">
              <a:solidFill>
                <a:srgbClr val="0070C0"/>
              </a:solidFill>
            </a:endParaRPr>
          </a:p>
          <a:p>
            <a:r>
              <a:rPr lang="tr-TR" sz="2400" dirty="0">
                <a:solidFill>
                  <a:srgbClr val="0070C0"/>
                </a:solidFill>
              </a:rPr>
              <a:t>Düzgün </a:t>
            </a:r>
            <a:r>
              <a:rPr lang="tr-TR" sz="2400" dirty="0" smtClean="0">
                <a:solidFill>
                  <a:srgbClr val="0070C0"/>
                </a:solidFill>
              </a:rPr>
              <a:t>duruş, </a:t>
            </a:r>
            <a:r>
              <a:rPr lang="tr-TR" sz="2400" dirty="0">
                <a:solidFill>
                  <a:srgbClr val="0070C0"/>
                </a:solidFill>
              </a:rPr>
              <a:t>denge ve esnekliğe sahip </a:t>
            </a:r>
            <a:r>
              <a:rPr lang="tr-TR" sz="2400" dirty="0" smtClean="0">
                <a:solidFill>
                  <a:srgbClr val="0070C0"/>
                </a:solidFill>
              </a:rPr>
              <a:t>olmanızı</a:t>
            </a:r>
            <a:endParaRPr lang="tr-TR" sz="2400" dirty="0">
              <a:solidFill>
                <a:srgbClr val="0070C0"/>
              </a:solidFill>
            </a:endParaRPr>
          </a:p>
          <a:p>
            <a:r>
              <a:rPr lang="tr-TR" sz="2400" dirty="0">
                <a:solidFill>
                  <a:srgbClr val="0070C0"/>
                </a:solidFill>
              </a:rPr>
              <a:t>Sağlıklı vücut ağırlığına sahip </a:t>
            </a:r>
            <a:r>
              <a:rPr lang="tr-TR" sz="2400" dirty="0" smtClean="0">
                <a:solidFill>
                  <a:srgbClr val="0070C0"/>
                </a:solidFill>
              </a:rPr>
              <a:t>olmanızı</a:t>
            </a:r>
            <a:endParaRPr lang="tr-TR" sz="2400" dirty="0">
              <a:solidFill>
                <a:srgbClr val="0070C0"/>
              </a:solidFill>
            </a:endParaRPr>
          </a:p>
          <a:p>
            <a:r>
              <a:rPr lang="tr-TR" sz="2400" dirty="0">
                <a:solidFill>
                  <a:srgbClr val="0070C0"/>
                </a:solidFill>
              </a:rPr>
              <a:t>Kalbinizin güçlü olmasını, zindeliğinizin </a:t>
            </a:r>
            <a:r>
              <a:rPr lang="tr-TR" sz="2400" dirty="0" smtClean="0">
                <a:solidFill>
                  <a:srgbClr val="0070C0"/>
                </a:solidFill>
              </a:rPr>
              <a:t>artmasını</a:t>
            </a:r>
            <a:endParaRPr lang="tr-TR" sz="2400" dirty="0">
              <a:solidFill>
                <a:srgbClr val="0070C0"/>
              </a:solidFill>
            </a:endParaRPr>
          </a:p>
          <a:p>
            <a:r>
              <a:rPr lang="tr-TR" sz="2400" dirty="0">
                <a:solidFill>
                  <a:srgbClr val="0070C0"/>
                </a:solidFill>
              </a:rPr>
              <a:t>Pek çok hastalığın önlenmesi ve </a:t>
            </a:r>
            <a:r>
              <a:rPr lang="tr-TR" sz="2400" dirty="0" smtClean="0">
                <a:solidFill>
                  <a:srgbClr val="0070C0"/>
                </a:solidFill>
              </a:rPr>
              <a:t>tedavisini</a:t>
            </a:r>
            <a:endParaRPr lang="tr-TR" sz="2400" dirty="0">
              <a:solidFill>
                <a:srgbClr val="0070C0"/>
              </a:solidFill>
            </a:endParaRPr>
          </a:p>
          <a:p>
            <a:r>
              <a:rPr lang="tr-TR" sz="2400" dirty="0">
                <a:solidFill>
                  <a:srgbClr val="0070C0"/>
                </a:solidFill>
              </a:rPr>
              <a:t>İleriki yaşamda yaşam kalitenizin </a:t>
            </a:r>
            <a:r>
              <a:rPr lang="tr-TR" sz="2400" dirty="0" smtClean="0">
                <a:solidFill>
                  <a:srgbClr val="0070C0"/>
                </a:solidFill>
              </a:rPr>
              <a:t>artmasını</a:t>
            </a:r>
            <a:endParaRPr lang="tr-TR" sz="2400" dirty="0">
              <a:solidFill>
                <a:srgbClr val="0070C0"/>
              </a:solidFill>
            </a:endParaRPr>
          </a:p>
          <a:p>
            <a:r>
              <a:rPr lang="tr-TR" sz="2400" dirty="0">
                <a:solidFill>
                  <a:srgbClr val="0070C0"/>
                </a:solidFill>
              </a:rPr>
              <a:t>Matematik, mantık ve sözel zekanızın, öğrenme ve dikkat yeteneğinizin artmasını  dolayısıyla  </a:t>
            </a:r>
            <a:r>
              <a:rPr lang="tr-TR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tr-TR" sz="2400" dirty="0" smtClean="0">
                <a:solidFill>
                  <a:srgbClr val="0070C0"/>
                </a:solidFill>
              </a:rPr>
              <a:t>okul başarınızın artmasını</a:t>
            </a:r>
            <a:endParaRPr lang="tr-TR" sz="2400" dirty="0">
              <a:solidFill>
                <a:srgbClr val="0070C0"/>
              </a:solidFill>
            </a:endParaRPr>
          </a:p>
          <a:p>
            <a:r>
              <a:rPr lang="tr-TR" sz="2400" dirty="0">
                <a:solidFill>
                  <a:srgbClr val="0070C0"/>
                </a:solidFill>
              </a:rPr>
              <a:t>Yeni arkadaşlar edinmenizi ve neşeli vakit </a:t>
            </a:r>
            <a:r>
              <a:rPr lang="tr-TR" sz="2400" dirty="0" smtClean="0">
                <a:solidFill>
                  <a:srgbClr val="0070C0"/>
                </a:solidFill>
              </a:rPr>
              <a:t>geçirmenizi</a:t>
            </a:r>
            <a:endParaRPr lang="tr-TR" sz="2400" dirty="0">
              <a:solidFill>
                <a:srgbClr val="0070C0"/>
              </a:solidFill>
            </a:endParaRPr>
          </a:p>
          <a:p>
            <a:r>
              <a:rPr lang="tr-TR" sz="2400" dirty="0">
                <a:solidFill>
                  <a:srgbClr val="0070C0"/>
                </a:solidFill>
              </a:rPr>
              <a:t>Neşeli mutlu ve özgüvenli </a:t>
            </a:r>
            <a:r>
              <a:rPr lang="tr-TR" sz="2400" dirty="0" smtClean="0">
                <a:solidFill>
                  <a:srgbClr val="0070C0"/>
                </a:solidFill>
              </a:rPr>
              <a:t>olmanızı</a:t>
            </a: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239164" y="5488213"/>
            <a:ext cx="1512168" cy="523220"/>
          </a:xfrm>
          <a:prstGeom prst="rect">
            <a:avLst/>
          </a:prstGeom>
          <a:ln w="19050">
            <a:solidFill>
              <a:srgbClr val="00B0F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SAĞLAR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1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Fiziksel aktiviteyi arttırmak için;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r="11190"/>
          <a:stretch/>
        </p:blipFill>
        <p:spPr>
          <a:xfrm>
            <a:off x="7945058" y="5329209"/>
            <a:ext cx="1198941" cy="1525787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07504" y="1190357"/>
            <a:ext cx="741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400" dirty="0"/>
              <a:t>Günlük yaşamı mümkün olduğunca aktif geçirin. </a:t>
            </a:r>
            <a:r>
              <a:rPr lang="tr-TR" sz="2400" dirty="0" smtClean="0"/>
              <a:t>	</a:t>
            </a:r>
            <a:r>
              <a:rPr lang="tr-TR" sz="2400" i="1" dirty="0" smtClean="0">
                <a:solidFill>
                  <a:srgbClr val="FF0000"/>
                </a:solidFill>
              </a:rPr>
              <a:t>Hareketinizi  </a:t>
            </a:r>
            <a:r>
              <a:rPr lang="tr-TR" sz="2400" i="1" dirty="0">
                <a:solidFill>
                  <a:srgbClr val="FF0000"/>
                </a:solidFill>
              </a:rPr>
              <a:t>artırın hareketsizliği  </a:t>
            </a:r>
            <a:r>
              <a:rPr lang="tr-TR" sz="2400" i="1" dirty="0" smtClean="0">
                <a:solidFill>
                  <a:srgbClr val="FF0000"/>
                </a:solidFill>
              </a:rPr>
              <a:t>azaltın!</a:t>
            </a:r>
            <a:endParaRPr lang="tr-TR" sz="2400" i="1" dirty="0">
              <a:solidFill>
                <a:srgbClr val="FF0000"/>
              </a:solidFill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sz="2400" dirty="0" smtClean="0"/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400" dirty="0" smtClean="0"/>
              <a:t>Televizyon, sinema</a:t>
            </a:r>
            <a:r>
              <a:rPr lang="tr-TR" sz="2400" dirty="0"/>
              <a:t>, </a:t>
            </a:r>
            <a:r>
              <a:rPr lang="tr-TR" sz="2400" dirty="0" smtClean="0"/>
              <a:t>bilgisayar kullanımı, tablet, akıllı telefon gibi </a:t>
            </a:r>
            <a:r>
              <a:rPr lang="tr-TR" sz="2400" dirty="0"/>
              <a:t>ekran etkinliklerinde </a:t>
            </a:r>
            <a:r>
              <a:rPr lang="tr-TR" sz="2400" b="1" dirty="0" smtClean="0">
                <a:solidFill>
                  <a:srgbClr val="FF0000"/>
                </a:solidFill>
              </a:rPr>
              <a:t>«günde 2 saat» </a:t>
            </a:r>
            <a:r>
              <a:rPr lang="tr-TR" sz="2400" dirty="0" smtClean="0"/>
              <a:t>ten</a:t>
            </a:r>
            <a:r>
              <a:rPr lang="tr-TR" sz="2400" b="1" dirty="0" smtClean="0"/>
              <a:t> </a:t>
            </a:r>
            <a:r>
              <a:rPr lang="tr-TR" sz="2400" dirty="0"/>
              <a:t>fazla zaman geçirmeyin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sz="2400" dirty="0" smtClean="0"/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400" dirty="0" smtClean="0"/>
              <a:t>Seçmeli </a:t>
            </a:r>
            <a:r>
              <a:rPr lang="tr-TR" sz="2400" dirty="0"/>
              <a:t>ders olan «Spor ve fiziki etkinlikler» dersini seçin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sz="2400" dirty="0" smtClean="0"/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400" dirty="0" smtClean="0"/>
              <a:t>Güvenli </a:t>
            </a:r>
            <a:r>
              <a:rPr lang="tr-TR" sz="2400" dirty="0"/>
              <a:t>ve mümkün olan her şartta yürüyüş tercih edin, asansör yerine merdiven kullanın 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sz="2400" dirty="0" smtClean="0"/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400" dirty="0" smtClean="0"/>
              <a:t>Ev </a:t>
            </a:r>
            <a:r>
              <a:rPr lang="tr-TR" sz="2400" dirty="0"/>
              <a:t>işlerinde ebeveynlerinize yardımcı olun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r="11190"/>
          <a:stretch/>
        </p:blipFill>
        <p:spPr>
          <a:xfrm>
            <a:off x="7945056" y="3804417"/>
            <a:ext cx="1198941" cy="1525787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r="11190"/>
          <a:stretch/>
        </p:blipFill>
        <p:spPr>
          <a:xfrm>
            <a:off x="7945054" y="2289496"/>
            <a:ext cx="1198941" cy="1525787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r="11190"/>
          <a:stretch/>
        </p:blipFill>
        <p:spPr>
          <a:xfrm>
            <a:off x="7945054" y="766886"/>
            <a:ext cx="1198941" cy="152578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Egzersiz türleri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Fiziksel </a:t>
            </a:r>
            <a:r>
              <a:rPr lang="tr-TR" dirty="0"/>
              <a:t>uygunluğu geliştirme özelliğine göre dört ana başlıkta toplayabiliriz</a:t>
            </a:r>
            <a:r>
              <a:rPr lang="tr-TR" dirty="0" smtClean="0"/>
              <a:t>:</a:t>
            </a:r>
          </a:p>
          <a:p>
            <a:pPr marL="0" indent="0" algn="just">
              <a:buNone/>
            </a:pPr>
            <a:endParaRPr lang="tr-TR" dirty="0"/>
          </a:p>
          <a:p>
            <a:pPr marL="971550" lvl="1" indent="-514350" algn="just">
              <a:buFont typeface="+mj-lt"/>
              <a:buAutoNum type="arabicPeriod"/>
            </a:pPr>
            <a:r>
              <a:rPr lang="tr-TR" sz="3200" dirty="0"/>
              <a:t>Dayanıklılık </a:t>
            </a:r>
            <a:r>
              <a:rPr lang="tr-TR" sz="3200" dirty="0" smtClean="0"/>
              <a:t>(aerobik</a:t>
            </a:r>
            <a:r>
              <a:rPr lang="tr-TR" sz="3200" dirty="0"/>
              <a:t>) </a:t>
            </a:r>
            <a:r>
              <a:rPr lang="tr-TR" sz="3200" dirty="0" smtClean="0"/>
              <a:t>egzersizleri</a:t>
            </a:r>
            <a:endParaRPr lang="tr-TR" sz="3200" dirty="0"/>
          </a:p>
          <a:p>
            <a:pPr marL="971550" lvl="1" indent="-514350" algn="just">
              <a:buFont typeface="+mj-lt"/>
              <a:buAutoNum type="arabicPeriod"/>
            </a:pPr>
            <a:r>
              <a:rPr lang="tr-TR" sz="3200" dirty="0"/>
              <a:t>Kuvvet </a:t>
            </a:r>
            <a:r>
              <a:rPr lang="tr-TR" sz="3200" dirty="0" smtClean="0"/>
              <a:t>egzersizleri</a:t>
            </a:r>
            <a:endParaRPr lang="tr-TR" sz="3200" dirty="0"/>
          </a:p>
          <a:p>
            <a:pPr marL="971550" lvl="1" indent="-514350" algn="just">
              <a:buFont typeface="+mj-lt"/>
              <a:buAutoNum type="arabicPeriod"/>
            </a:pPr>
            <a:r>
              <a:rPr lang="tr-TR" sz="3200" dirty="0"/>
              <a:t>Esneklik </a:t>
            </a:r>
            <a:r>
              <a:rPr lang="tr-TR" sz="3200" dirty="0" smtClean="0"/>
              <a:t>(germe) egzersizleri</a:t>
            </a:r>
            <a:endParaRPr lang="tr-TR" sz="3200" dirty="0"/>
          </a:p>
          <a:p>
            <a:pPr marL="971550" lvl="1" indent="-514350">
              <a:buFont typeface="+mj-lt"/>
              <a:buAutoNum type="arabicPeriod"/>
            </a:pPr>
            <a:r>
              <a:rPr lang="tr-TR" sz="3200" dirty="0"/>
              <a:t>Denge </a:t>
            </a:r>
            <a:r>
              <a:rPr lang="tr-TR" sz="3200" dirty="0" smtClean="0"/>
              <a:t>egzersizleri</a:t>
            </a:r>
            <a:endParaRPr lang="tr-TR" sz="3200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Dayanıklılık (aerobik) egzersizler</a:t>
            </a:r>
            <a:endParaRPr lang="tr-TR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457200" y="864765"/>
            <a:ext cx="8229600" cy="19442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dirty="0" smtClean="0"/>
              <a:t>Dayanıklılık </a:t>
            </a:r>
            <a:r>
              <a:rPr lang="tr-TR" sz="2800" dirty="0"/>
              <a:t>(aerobik) egzersizleri </a:t>
            </a:r>
            <a:endParaRPr lang="tr-TR" sz="2800" dirty="0" smtClean="0"/>
          </a:p>
          <a:p>
            <a:pPr marL="0" indent="0" algn="ctr">
              <a:buNone/>
            </a:pPr>
            <a:endParaRPr lang="tr-TR" sz="2800" dirty="0" smtClean="0"/>
          </a:p>
          <a:p>
            <a:pPr marL="0" indent="0" algn="ctr">
              <a:buNone/>
            </a:pPr>
            <a:r>
              <a:rPr lang="tr-TR" sz="2800" dirty="0" smtClean="0"/>
              <a:t>vücudumuzun </a:t>
            </a:r>
            <a:r>
              <a:rPr lang="tr-TR" sz="2800" dirty="0"/>
              <a:t>oksijeni kullanma kapasitesini arttıran, büyük kas gruplarının </a:t>
            </a:r>
            <a:r>
              <a:rPr lang="tr-TR" sz="2800" dirty="0" smtClean="0"/>
              <a:t>çalıştığı egzersizlerdir </a:t>
            </a:r>
            <a:endParaRPr lang="tr-TR" sz="2800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556900" y="4771412"/>
            <a:ext cx="8147248" cy="1512168"/>
          </a:xfrm>
          <a:prstGeom prst="rect">
            <a:avLst/>
          </a:prstGeom>
          <a:ln w="12700">
            <a:solidFill>
              <a:srgbClr val="00B0F0"/>
            </a:solidFill>
            <a:prstDash val="sysDot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800" dirty="0" smtClean="0">
                <a:solidFill>
                  <a:srgbClr val="EF19C1"/>
                </a:solidFill>
              </a:rPr>
              <a:t>Dayanıklılığımız geliştikçe; </a:t>
            </a:r>
          </a:p>
          <a:p>
            <a:pPr marL="0" indent="0" algn="ctr">
              <a:buNone/>
            </a:pPr>
            <a:r>
              <a:rPr lang="tr-TR" sz="2800" dirty="0" smtClean="0">
                <a:solidFill>
                  <a:srgbClr val="EF19C1"/>
                </a:solidFill>
              </a:rPr>
              <a:t>tüm fiziksel aktivitelerimizi daha uzun süre sürdürebilir, yorulmadan gerçekleştirebiliriz!</a:t>
            </a:r>
          </a:p>
        </p:txBody>
      </p:sp>
      <p:sp>
        <p:nvSpPr>
          <p:cNvPr id="6" name="Aşağı Ok 5"/>
          <p:cNvSpPr/>
          <p:nvPr/>
        </p:nvSpPr>
        <p:spPr>
          <a:xfrm>
            <a:off x="4300299" y="1403394"/>
            <a:ext cx="54340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72" y="2829520"/>
            <a:ext cx="2380648" cy="188810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1146</Words>
  <Application>Microsoft Office PowerPoint</Application>
  <PresentationFormat>Ekran Gösterisi (4:3)</PresentationFormat>
  <Paragraphs>235</Paragraphs>
  <Slides>27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3" baseType="lpstr">
      <vt:lpstr>Arial</vt:lpstr>
      <vt:lpstr>Calibri</vt:lpstr>
      <vt:lpstr>Comic Sans MS</vt:lpstr>
      <vt:lpstr>Times New Roman</vt:lpstr>
      <vt:lpstr>Wingdings</vt:lpstr>
      <vt:lpstr>Ofis Teması</vt:lpstr>
      <vt:lpstr>Fiziksel  Aktivite - Ortaokul -</vt:lpstr>
      <vt:lpstr>Eğitim Hedefleri</vt:lpstr>
      <vt:lpstr>Fiziksel aktivite nedir?</vt:lpstr>
      <vt:lpstr>Egzersiz nedir?</vt:lpstr>
      <vt:lpstr>Spor nedir?</vt:lpstr>
      <vt:lpstr>Fiziksel aktivite;</vt:lpstr>
      <vt:lpstr>Fiziksel aktiviteyi arttırmak için;</vt:lpstr>
      <vt:lpstr>Egzersiz türleri</vt:lpstr>
      <vt:lpstr>1. Dayanıklılık (aerobik) egzersizler</vt:lpstr>
      <vt:lpstr>1. Dayanıklılık (aerobik) egzersizler</vt:lpstr>
      <vt:lpstr>2. Kuvvet egzersizleri</vt:lpstr>
      <vt:lpstr>2. Kuvvet egzersizleri</vt:lpstr>
      <vt:lpstr>2. Kuvvet egzersizleri</vt:lpstr>
      <vt:lpstr>3. Esneklik (germe) egzersizleri</vt:lpstr>
      <vt:lpstr>3. Esneklik (germe) egzersizleri</vt:lpstr>
      <vt:lpstr>4. Denge egzersizleri</vt:lpstr>
      <vt:lpstr>Fiziksel aktivite şiddeti / yoğunluğu</vt:lpstr>
      <vt:lpstr>1. Düşük şiddetli fiziksel aktiviteler</vt:lpstr>
      <vt:lpstr>2. Orta şiddetli fiziksel aktiviteler</vt:lpstr>
      <vt:lpstr>3. Yüksek şiddetli fiziksel aktiviteler</vt:lpstr>
      <vt:lpstr>Egzersiz aşamaları</vt:lpstr>
      <vt:lpstr>Egzersiz aşamaları</vt:lpstr>
      <vt:lpstr>Önerilen aktivite süresi, sıklığı ve şiddeti</vt:lpstr>
      <vt:lpstr>Önerilen aktivite süresi, sıklığı ve şiddeti</vt:lpstr>
      <vt:lpstr>PowerPoint Sunusu</vt:lpstr>
      <vt:lpstr>Hareket edelim Aktif olalım Mutlu yaşayalım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Thsk</dc:creator>
  <cp:lastModifiedBy>Okul</cp:lastModifiedBy>
  <cp:revision>414</cp:revision>
  <dcterms:created xsi:type="dcterms:W3CDTF">2016-02-29T15:38:30Z</dcterms:created>
  <dcterms:modified xsi:type="dcterms:W3CDTF">2023-01-05T05:21:22Z</dcterms:modified>
</cp:coreProperties>
</file>